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Lst>
  <p:sldSz cy="5143500" cx="9144000"/>
  <p:notesSz cx="6858000" cy="9144000"/>
  <p:embeddedFontLst>
    <p:embeddedFont>
      <p:font typeface="PT Sans Narrow"/>
      <p:regular r:id="rId57"/>
      <p:bold r:id="rId58"/>
    </p:embeddedFont>
    <p:embeddedFont>
      <p:font typeface="Open Sans"/>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OpenSans-boldItalic.fntdata"/><Relationship Id="rId61" Type="http://schemas.openxmlformats.org/officeDocument/2006/relationships/font" Target="fonts/OpenSans-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OpenSans-bold.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PTSansNarrow-regular.fntdata"/><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OpenSans-regular.fntdata"/><Relationship Id="rId14" Type="http://schemas.openxmlformats.org/officeDocument/2006/relationships/slide" Target="slides/slide9.xml"/><Relationship Id="rId58" Type="http://schemas.openxmlformats.org/officeDocument/2006/relationships/font" Target="fonts/PTSansNarrow-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9dc6077995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9dc6077995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9dc6077995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9dc6077995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9dc6077995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9dc6077995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9dc6077995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9dc6077995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9dc6077995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9dc6077995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9dc6077995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9dc6077995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9dc6077995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9dc6077995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9dc6077995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9dc6077995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9dc6077995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9dc6077995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9dc6077995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9dc6077995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9dc6077995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9dc6077995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En la vida hay situaciones donde se requiere realizar una exposición, sobre algún tema. En el mundo estudiantil lo más importante es para el TFG. Pero es igual de importante en el trabajo y, en cierta medida, en la vida ciudadana. En esencia, en cualquier momento donde queramos dar a conocer una idea o tratar de convencer a alguien, en general, cada vez que queremos comunicar algo ante un determinado grupo, estaremos ante una situación donde necesitamos hacer una buena presentación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9dc6077995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9dc6077995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9dc6077995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9dc6077995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9dc6077995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9dc6077995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9dc6077995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9dc6077995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a0a1d9dea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a0a1d9dea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a0a1d9deae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a0a1d9deae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a0a1d9deae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a0a1d9deae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a0a1d9deae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a0a1d9deae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a0a1d9deae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a0a1d9deae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a0a1d9deae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a0a1d9deae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9dc6077995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9dc6077995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a0a1d9deae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a0a1d9deae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a0a1d9deae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a0a1d9deae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a0a1d9deae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a0a1d9deae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a0a1d9deae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a0a1d9deae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9dc6077995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9dc6077995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a0a1d9deae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a0a1d9deae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a0a1d9deae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a0a1d9deae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a0a1d9deae_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a0a1d9deae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a0a1d9deae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a0a1d9deae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a0a1d9deae_1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a0a1d9deae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9dc6077995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9dc6077995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a0a1d9deae_1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a0a1d9deae_1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a0a1d9deae_1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a0a1d9deae_1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a0a1d9deae_1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a0a1d9deae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a0a1d9deae_1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a0a1d9deae_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a0a1d9deae_1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a0a1d9deae_1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a0a1d9deae_1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a0a1d9deae_1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9dc6077995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9dc6077995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9dc6077995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9dc6077995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9dc6077995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9dc6077995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9dc6077995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9dc6077995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9dc6077995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9dc6077995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9dc6077995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9dc6077995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9dc6077995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9dc6077995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9dc6077995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9dc6077995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9dc6077995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9dc6077995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Dinámica. Tu serie preferida. Tu película preferida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9dc6077995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9dc6077995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https://www.sightline.org/2014/06/04/messages-made-to-stick/</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9dc6077995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9dc6077995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2.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7.png"/><Relationship Id="rId4" Type="http://schemas.openxmlformats.org/officeDocument/2006/relationships/image" Target="../media/image23.png"/><Relationship Id="rId5" Type="http://schemas.openxmlformats.org/officeDocument/2006/relationships/image" Target="../media/image21.png"/><Relationship Id="rId6"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0.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 Id="rId3" Type="http://schemas.openxmlformats.org/officeDocument/2006/relationships/image" Target="../media/image32.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3"/>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¿Cómo hacer una buena presentación?</a:t>
            </a:r>
            <a:endParaRPr/>
          </a:p>
        </p:txBody>
      </p:sp>
      <p:sp>
        <p:nvSpPr>
          <p:cNvPr id="67" name="Google Shape;67;p13"/>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Adrián Arroyo Calle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Partes de una historia</a:t>
            </a:r>
            <a:endParaRPr/>
          </a:p>
        </p:txBody>
      </p:sp>
      <p:sp>
        <p:nvSpPr>
          <p:cNvPr id="131" name="Google Shape;131;p22"/>
          <p:cNvSpPr/>
          <p:nvPr/>
        </p:nvSpPr>
        <p:spPr>
          <a:xfrm>
            <a:off x="404550" y="1340775"/>
            <a:ext cx="2057400" cy="3305700"/>
          </a:xfrm>
          <a:prstGeom prst="flowChartAlternateProcess">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2"/>
          <p:cNvSpPr/>
          <p:nvPr/>
        </p:nvSpPr>
        <p:spPr>
          <a:xfrm>
            <a:off x="3543300" y="1340775"/>
            <a:ext cx="2057400" cy="3305700"/>
          </a:xfrm>
          <a:prstGeom prst="flowChartAlternateProcess">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2"/>
          <p:cNvSpPr/>
          <p:nvPr/>
        </p:nvSpPr>
        <p:spPr>
          <a:xfrm>
            <a:off x="6774900" y="1340775"/>
            <a:ext cx="2057400" cy="3305700"/>
          </a:xfrm>
          <a:prstGeom prst="flowChartAlternateProcess">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4" name="Google Shape;134;p22"/>
          <p:cNvCxnSpPr>
            <a:stCxn id="131" idx="3"/>
            <a:endCxn id="132" idx="1"/>
          </p:cNvCxnSpPr>
          <p:nvPr/>
        </p:nvCxnSpPr>
        <p:spPr>
          <a:xfrm>
            <a:off x="2461950" y="2993625"/>
            <a:ext cx="1081500" cy="0"/>
          </a:xfrm>
          <a:prstGeom prst="straightConnector1">
            <a:avLst/>
          </a:prstGeom>
          <a:noFill/>
          <a:ln cap="flat" cmpd="sng" w="9525">
            <a:solidFill>
              <a:schemeClr val="dk2"/>
            </a:solidFill>
            <a:prstDash val="solid"/>
            <a:round/>
            <a:headEnd len="med" w="med" type="none"/>
            <a:tailEnd len="med" w="med" type="triangle"/>
          </a:ln>
        </p:spPr>
      </p:cxnSp>
      <p:cxnSp>
        <p:nvCxnSpPr>
          <p:cNvPr id="135" name="Google Shape;135;p22"/>
          <p:cNvCxnSpPr>
            <a:stCxn id="132" idx="3"/>
            <a:endCxn id="133" idx="1"/>
          </p:cNvCxnSpPr>
          <p:nvPr/>
        </p:nvCxnSpPr>
        <p:spPr>
          <a:xfrm>
            <a:off x="5600700" y="2993625"/>
            <a:ext cx="1174200" cy="0"/>
          </a:xfrm>
          <a:prstGeom prst="straightConnector1">
            <a:avLst/>
          </a:prstGeom>
          <a:noFill/>
          <a:ln cap="flat" cmpd="sng" w="9525">
            <a:solidFill>
              <a:schemeClr val="dk2"/>
            </a:solidFill>
            <a:prstDash val="solid"/>
            <a:round/>
            <a:headEnd len="med" w="med" type="none"/>
            <a:tailEnd len="med" w="med" type="triangle"/>
          </a:ln>
        </p:spPr>
      </p:cxnSp>
      <p:sp>
        <p:nvSpPr>
          <p:cNvPr id="136" name="Google Shape;136;p22"/>
          <p:cNvSpPr txBox="1"/>
          <p:nvPr/>
        </p:nvSpPr>
        <p:spPr>
          <a:xfrm>
            <a:off x="572400" y="1410125"/>
            <a:ext cx="1721700" cy="39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latin typeface="Open Sans"/>
                <a:ea typeface="Open Sans"/>
                <a:cs typeface="Open Sans"/>
                <a:sym typeface="Open Sans"/>
              </a:rPr>
              <a:t>Introducción</a:t>
            </a:r>
            <a:endParaRPr b="1">
              <a:latin typeface="Open Sans"/>
              <a:ea typeface="Open Sans"/>
              <a:cs typeface="Open Sans"/>
              <a:sym typeface="Open Sans"/>
            </a:endParaRPr>
          </a:p>
        </p:txBody>
      </p:sp>
      <p:sp>
        <p:nvSpPr>
          <p:cNvPr id="137" name="Google Shape;137;p22"/>
          <p:cNvSpPr txBox="1"/>
          <p:nvPr/>
        </p:nvSpPr>
        <p:spPr>
          <a:xfrm>
            <a:off x="3768050" y="1398575"/>
            <a:ext cx="1569900" cy="3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latin typeface="Open Sans"/>
                <a:ea typeface="Open Sans"/>
                <a:cs typeface="Open Sans"/>
                <a:sym typeface="Open Sans"/>
              </a:rPr>
              <a:t>Nudo</a:t>
            </a:r>
            <a:endParaRPr b="1">
              <a:latin typeface="Open Sans"/>
              <a:ea typeface="Open Sans"/>
              <a:cs typeface="Open Sans"/>
              <a:sym typeface="Open Sans"/>
            </a:endParaRPr>
          </a:p>
        </p:txBody>
      </p:sp>
      <p:sp>
        <p:nvSpPr>
          <p:cNvPr id="138" name="Google Shape;138;p22"/>
          <p:cNvSpPr txBox="1"/>
          <p:nvPr/>
        </p:nvSpPr>
        <p:spPr>
          <a:xfrm>
            <a:off x="6958175" y="1398575"/>
            <a:ext cx="1569900" cy="3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latin typeface="Open Sans"/>
                <a:ea typeface="Open Sans"/>
                <a:cs typeface="Open Sans"/>
                <a:sym typeface="Open Sans"/>
              </a:rPr>
              <a:t>Desenlace</a:t>
            </a:r>
            <a:endParaRPr b="1">
              <a:latin typeface="Open Sans"/>
              <a:ea typeface="Open Sans"/>
              <a:cs typeface="Open Sans"/>
              <a:sym typeface="Open Sans"/>
            </a:endParaRPr>
          </a:p>
        </p:txBody>
      </p:sp>
      <p:sp>
        <p:nvSpPr>
          <p:cNvPr id="139" name="Google Shape;139;p22"/>
          <p:cNvSpPr txBox="1"/>
          <p:nvPr/>
        </p:nvSpPr>
        <p:spPr>
          <a:xfrm>
            <a:off x="681950" y="1814675"/>
            <a:ext cx="1569900" cy="183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latin typeface="Open Sans"/>
                <a:ea typeface="Open Sans"/>
                <a:cs typeface="Open Sans"/>
                <a:sym typeface="Open Sans"/>
              </a:rPr>
              <a:t>Presentación de los personajes, situación actual. Contexto</a:t>
            </a:r>
            <a:endParaRPr>
              <a:latin typeface="Open Sans"/>
              <a:ea typeface="Open Sans"/>
              <a:cs typeface="Open Sans"/>
              <a:sym typeface="Open Sans"/>
            </a:endParaRPr>
          </a:p>
        </p:txBody>
      </p:sp>
      <p:sp>
        <p:nvSpPr>
          <p:cNvPr id="140" name="Google Shape;140;p22"/>
          <p:cNvSpPr txBox="1"/>
          <p:nvPr/>
        </p:nvSpPr>
        <p:spPr>
          <a:xfrm>
            <a:off x="3883625" y="1826225"/>
            <a:ext cx="1454400" cy="10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latin typeface="Open Sans"/>
                <a:ea typeface="Open Sans"/>
                <a:cs typeface="Open Sans"/>
                <a:sym typeface="Open Sans"/>
              </a:rPr>
              <a:t>La trama principal, donde se desarrollan los hechos.</a:t>
            </a:r>
            <a:endParaRPr>
              <a:latin typeface="Open Sans"/>
              <a:ea typeface="Open Sans"/>
              <a:cs typeface="Open Sans"/>
              <a:sym typeface="Open Sans"/>
            </a:endParaRPr>
          </a:p>
        </p:txBody>
      </p:sp>
      <p:sp>
        <p:nvSpPr>
          <p:cNvPr id="141" name="Google Shape;141;p22"/>
          <p:cNvSpPr txBox="1"/>
          <p:nvPr/>
        </p:nvSpPr>
        <p:spPr>
          <a:xfrm>
            <a:off x="7073750" y="1803125"/>
            <a:ext cx="1454400" cy="10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latin typeface="Open Sans"/>
                <a:ea typeface="Open Sans"/>
                <a:cs typeface="Open Sans"/>
                <a:sym typeface="Open Sans"/>
              </a:rPr>
              <a:t>Se resuelven todos los problemas.</a:t>
            </a:r>
            <a:endParaRPr>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Partes de una historia</a:t>
            </a:r>
            <a:endParaRPr/>
          </a:p>
        </p:txBody>
      </p:sp>
      <p:sp>
        <p:nvSpPr>
          <p:cNvPr id="147" name="Google Shape;147;p23"/>
          <p:cNvSpPr/>
          <p:nvPr/>
        </p:nvSpPr>
        <p:spPr>
          <a:xfrm>
            <a:off x="404550" y="1340775"/>
            <a:ext cx="2057400" cy="3305700"/>
          </a:xfrm>
          <a:prstGeom prst="flowChartAlternateProcess">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3"/>
          <p:cNvSpPr/>
          <p:nvPr/>
        </p:nvSpPr>
        <p:spPr>
          <a:xfrm>
            <a:off x="3543300" y="1340775"/>
            <a:ext cx="2057400" cy="3305700"/>
          </a:xfrm>
          <a:prstGeom prst="flowChartAlternateProcess">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3"/>
          <p:cNvSpPr/>
          <p:nvPr/>
        </p:nvSpPr>
        <p:spPr>
          <a:xfrm>
            <a:off x="6774900" y="1340775"/>
            <a:ext cx="2057400" cy="3305700"/>
          </a:xfrm>
          <a:prstGeom prst="flowChartAlternateProcess">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0" name="Google Shape;150;p23"/>
          <p:cNvCxnSpPr>
            <a:stCxn id="147" idx="3"/>
            <a:endCxn id="148" idx="1"/>
          </p:cNvCxnSpPr>
          <p:nvPr/>
        </p:nvCxnSpPr>
        <p:spPr>
          <a:xfrm>
            <a:off x="2461950" y="2993625"/>
            <a:ext cx="1081500" cy="0"/>
          </a:xfrm>
          <a:prstGeom prst="straightConnector1">
            <a:avLst/>
          </a:prstGeom>
          <a:noFill/>
          <a:ln cap="flat" cmpd="sng" w="9525">
            <a:solidFill>
              <a:schemeClr val="dk2"/>
            </a:solidFill>
            <a:prstDash val="solid"/>
            <a:round/>
            <a:headEnd len="med" w="med" type="none"/>
            <a:tailEnd len="med" w="med" type="triangle"/>
          </a:ln>
        </p:spPr>
      </p:cxnSp>
      <p:cxnSp>
        <p:nvCxnSpPr>
          <p:cNvPr id="151" name="Google Shape;151;p23"/>
          <p:cNvCxnSpPr>
            <a:stCxn id="148" idx="3"/>
            <a:endCxn id="149" idx="1"/>
          </p:cNvCxnSpPr>
          <p:nvPr/>
        </p:nvCxnSpPr>
        <p:spPr>
          <a:xfrm>
            <a:off x="5600700" y="2993625"/>
            <a:ext cx="1174200" cy="0"/>
          </a:xfrm>
          <a:prstGeom prst="straightConnector1">
            <a:avLst/>
          </a:prstGeom>
          <a:noFill/>
          <a:ln cap="flat" cmpd="sng" w="9525">
            <a:solidFill>
              <a:schemeClr val="dk2"/>
            </a:solidFill>
            <a:prstDash val="solid"/>
            <a:round/>
            <a:headEnd len="med" w="med" type="none"/>
            <a:tailEnd len="med" w="med" type="triangle"/>
          </a:ln>
        </p:spPr>
      </p:cxnSp>
      <p:sp>
        <p:nvSpPr>
          <p:cNvPr id="152" name="Google Shape;152;p23"/>
          <p:cNvSpPr txBox="1"/>
          <p:nvPr/>
        </p:nvSpPr>
        <p:spPr>
          <a:xfrm>
            <a:off x="572400" y="1410125"/>
            <a:ext cx="1721700" cy="39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latin typeface="Open Sans"/>
                <a:ea typeface="Open Sans"/>
                <a:cs typeface="Open Sans"/>
                <a:sym typeface="Open Sans"/>
              </a:rPr>
              <a:t>Introducción</a:t>
            </a:r>
            <a:endParaRPr b="1">
              <a:latin typeface="Open Sans"/>
              <a:ea typeface="Open Sans"/>
              <a:cs typeface="Open Sans"/>
              <a:sym typeface="Open Sans"/>
            </a:endParaRPr>
          </a:p>
        </p:txBody>
      </p:sp>
      <p:sp>
        <p:nvSpPr>
          <p:cNvPr id="153" name="Google Shape;153;p23"/>
          <p:cNvSpPr txBox="1"/>
          <p:nvPr/>
        </p:nvSpPr>
        <p:spPr>
          <a:xfrm>
            <a:off x="3768050" y="1398575"/>
            <a:ext cx="1569900" cy="3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latin typeface="Open Sans"/>
                <a:ea typeface="Open Sans"/>
                <a:cs typeface="Open Sans"/>
                <a:sym typeface="Open Sans"/>
              </a:rPr>
              <a:t>Nudo</a:t>
            </a:r>
            <a:endParaRPr b="1">
              <a:latin typeface="Open Sans"/>
              <a:ea typeface="Open Sans"/>
              <a:cs typeface="Open Sans"/>
              <a:sym typeface="Open Sans"/>
            </a:endParaRPr>
          </a:p>
        </p:txBody>
      </p:sp>
      <p:sp>
        <p:nvSpPr>
          <p:cNvPr id="154" name="Google Shape;154;p23"/>
          <p:cNvSpPr txBox="1"/>
          <p:nvPr/>
        </p:nvSpPr>
        <p:spPr>
          <a:xfrm>
            <a:off x="6958175" y="1398575"/>
            <a:ext cx="1569900" cy="3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latin typeface="Open Sans"/>
                <a:ea typeface="Open Sans"/>
                <a:cs typeface="Open Sans"/>
                <a:sym typeface="Open Sans"/>
              </a:rPr>
              <a:t>Desenlace</a:t>
            </a:r>
            <a:endParaRPr b="1">
              <a:latin typeface="Open Sans"/>
              <a:ea typeface="Open Sans"/>
              <a:cs typeface="Open Sans"/>
              <a:sym typeface="Open Sans"/>
            </a:endParaRPr>
          </a:p>
        </p:txBody>
      </p:sp>
      <p:sp>
        <p:nvSpPr>
          <p:cNvPr id="155" name="Google Shape;155;p23"/>
          <p:cNvSpPr txBox="1"/>
          <p:nvPr/>
        </p:nvSpPr>
        <p:spPr>
          <a:xfrm>
            <a:off x="681950" y="1814675"/>
            <a:ext cx="1569900" cy="183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trike="sngStrike">
                <a:latin typeface="Open Sans"/>
                <a:ea typeface="Open Sans"/>
                <a:cs typeface="Open Sans"/>
                <a:sym typeface="Open Sans"/>
              </a:rPr>
              <a:t>Presentación de los personajes, situación actual. Contexto</a:t>
            </a:r>
            <a:endParaRPr strike="sngStrike">
              <a:latin typeface="Open Sans"/>
              <a:ea typeface="Open Sans"/>
              <a:cs typeface="Open Sans"/>
              <a:sym typeface="Open Sans"/>
            </a:endParaRPr>
          </a:p>
        </p:txBody>
      </p:sp>
      <p:sp>
        <p:nvSpPr>
          <p:cNvPr id="156" name="Google Shape;156;p23"/>
          <p:cNvSpPr txBox="1"/>
          <p:nvPr/>
        </p:nvSpPr>
        <p:spPr>
          <a:xfrm>
            <a:off x="3883625" y="1826225"/>
            <a:ext cx="1454400" cy="10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trike="sngStrike">
                <a:latin typeface="Open Sans"/>
                <a:ea typeface="Open Sans"/>
                <a:cs typeface="Open Sans"/>
                <a:sym typeface="Open Sans"/>
              </a:rPr>
              <a:t>La trama principal, donde se desarrollan los hechos.</a:t>
            </a:r>
            <a:endParaRPr strike="sngStrike">
              <a:latin typeface="Open Sans"/>
              <a:ea typeface="Open Sans"/>
              <a:cs typeface="Open Sans"/>
              <a:sym typeface="Open Sans"/>
            </a:endParaRPr>
          </a:p>
        </p:txBody>
      </p:sp>
      <p:sp>
        <p:nvSpPr>
          <p:cNvPr id="157" name="Google Shape;157;p23"/>
          <p:cNvSpPr txBox="1"/>
          <p:nvPr/>
        </p:nvSpPr>
        <p:spPr>
          <a:xfrm>
            <a:off x="7073750" y="1803125"/>
            <a:ext cx="1454400" cy="10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trike="sngStrike">
                <a:latin typeface="Open Sans"/>
                <a:ea typeface="Open Sans"/>
                <a:cs typeface="Open Sans"/>
                <a:sym typeface="Open Sans"/>
              </a:rPr>
              <a:t>Se resuelven todos los problemas.</a:t>
            </a:r>
            <a:endParaRPr strike="sngStrike">
              <a:latin typeface="Open Sans"/>
              <a:ea typeface="Open Sans"/>
              <a:cs typeface="Open Sans"/>
              <a:sym typeface="Open Sans"/>
            </a:endParaRPr>
          </a:p>
        </p:txBody>
      </p:sp>
      <p:sp>
        <p:nvSpPr>
          <p:cNvPr id="158" name="Google Shape;158;p23"/>
          <p:cNvSpPr txBox="1"/>
          <p:nvPr/>
        </p:nvSpPr>
        <p:spPr>
          <a:xfrm>
            <a:off x="672425" y="2866500"/>
            <a:ext cx="1454400" cy="121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latin typeface="Open Sans"/>
                <a:ea typeface="Open Sans"/>
                <a:cs typeface="Open Sans"/>
                <a:sym typeface="Open Sans"/>
              </a:rPr>
              <a:t>Situación actual, antecedentes, actores involucrados,...</a:t>
            </a:r>
            <a:endParaRPr>
              <a:latin typeface="Open Sans"/>
              <a:ea typeface="Open Sans"/>
              <a:cs typeface="Open Sans"/>
              <a:sym typeface="Open Sans"/>
            </a:endParaRPr>
          </a:p>
        </p:txBody>
      </p:sp>
      <p:sp>
        <p:nvSpPr>
          <p:cNvPr id="159" name="Google Shape;159;p23"/>
          <p:cNvSpPr txBox="1"/>
          <p:nvPr/>
        </p:nvSpPr>
        <p:spPr>
          <a:xfrm>
            <a:off x="3814275" y="3109225"/>
            <a:ext cx="1569900" cy="10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latin typeface="Open Sans"/>
                <a:ea typeface="Open Sans"/>
                <a:cs typeface="Open Sans"/>
                <a:sym typeface="Open Sans"/>
              </a:rPr>
              <a:t>Descripción del problema, de la idea central, entrando en ciertos detalles.</a:t>
            </a:r>
            <a:endParaRPr>
              <a:latin typeface="Open Sans"/>
              <a:ea typeface="Open Sans"/>
              <a:cs typeface="Open Sans"/>
              <a:sym typeface="Open Sans"/>
            </a:endParaRPr>
          </a:p>
        </p:txBody>
      </p:sp>
      <p:sp>
        <p:nvSpPr>
          <p:cNvPr id="160" name="Google Shape;160;p23"/>
          <p:cNvSpPr txBox="1"/>
          <p:nvPr/>
        </p:nvSpPr>
        <p:spPr>
          <a:xfrm>
            <a:off x="7131550" y="2716225"/>
            <a:ext cx="1454400" cy="12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latin typeface="Open Sans"/>
                <a:ea typeface="Open Sans"/>
                <a:cs typeface="Open Sans"/>
                <a:sym typeface="Open Sans"/>
              </a:rPr>
              <a:t>Conclusiones, qué se puede hacer ahora.</a:t>
            </a:r>
            <a:endParaRPr>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Mapa mental</a:t>
            </a:r>
            <a:endParaRPr/>
          </a:p>
        </p:txBody>
      </p:sp>
      <p:sp>
        <p:nvSpPr>
          <p:cNvPr id="166" name="Google Shape;166;p2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El ser humano piensa de forma no lineal.</a:t>
            </a:r>
            <a:endParaRPr/>
          </a:p>
          <a:p>
            <a:pPr indent="0" lvl="0" marL="0" rtl="0" algn="l">
              <a:spcBef>
                <a:spcPts val="1600"/>
              </a:spcBef>
              <a:spcAft>
                <a:spcPts val="0"/>
              </a:spcAft>
              <a:buNone/>
            </a:pPr>
            <a:r>
              <a:rPr lang="es"/>
              <a:t>Anotamos ideas que surjan desde una idea central: el mensaje</a:t>
            </a:r>
            <a:endParaRPr/>
          </a:p>
          <a:p>
            <a:pPr indent="0" lvl="0" marL="0" rtl="0" algn="l">
              <a:spcBef>
                <a:spcPts val="1600"/>
              </a:spcBef>
              <a:spcAft>
                <a:spcPts val="0"/>
              </a:spcAft>
              <a:buNone/>
            </a:pPr>
            <a:r>
              <a:rPr lang="es"/>
              <a:t>Empezamos a preguntarnos por aquellas cosas que suponemos piensa la audiencia sobre el tema.</a:t>
            </a:r>
            <a:endParaRPr/>
          </a:p>
          <a:p>
            <a:pPr indent="0" lvl="0" marL="0" rtl="0" algn="l">
              <a:spcBef>
                <a:spcPts val="1600"/>
              </a:spcBef>
              <a:spcAft>
                <a:spcPts val="0"/>
              </a:spcAft>
              <a:buNone/>
            </a:pPr>
            <a:r>
              <a:rPr lang="es"/>
              <a:t>Una o dos palabras por burbuja.</a:t>
            </a:r>
            <a:endParaRPr/>
          </a:p>
          <a:p>
            <a:pPr indent="0" lvl="0" marL="0" rtl="0" algn="l">
              <a:spcBef>
                <a:spcPts val="1600"/>
              </a:spcBef>
              <a:spcAft>
                <a:spcPts val="1600"/>
              </a:spcAft>
              <a:buNone/>
            </a:pPr>
            <a:r>
              <a:rPr lang="es"/>
              <a:t>Recuerda hacer poda del mapa. El secreto para aburrir a la gente es contarles todo.</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5"/>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73" name="Google Shape;173;p25"/>
          <p:cNvPicPr preferRelativeResize="0"/>
          <p:nvPr/>
        </p:nvPicPr>
        <p:blipFill>
          <a:blip r:embed="rId3">
            <a:alphaModFix/>
          </a:blip>
          <a:stretch>
            <a:fillRect/>
          </a:stretch>
        </p:blipFill>
        <p:spPr>
          <a:xfrm>
            <a:off x="723219" y="0"/>
            <a:ext cx="7697562"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Técnicas de ideación</a:t>
            </a:r>
            <a:endParaRPr/>
          </a:p>
        </p:txBody>
      </p:sp>
      <p:sp>
        <p:nvSpPr>
          <p:cNvPr id="179" name="Google Shape;179;p2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O… ¿cómo obtener ideas para la presentación?</a:t>
            </a:r>
            <a:endParaRPr/>
          </a:p>
          <a:p>
            <a:pPr indent="0" lvl="0" marL="0" rtl="0" algn="l">
              <a:spcBef>
                <a:spcPts val="1600"/>
              </a:spcBef>
              <a:spcAft>
                <a:spcPts val="1600"/>
              </a:spcAft>
              <a:buNone/>
            </a:pPr>
            <a:r>
              <a:t/>
            </a:r>
            <a:endParaRPr/>
          </a:p>
        </p:txBody>
      </p:sp>
      <p:pic>
        <p:nvPicPr>
          <p:cNvPr id="180" name="Google Shape;180;p2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1000"/>
                                        <p:tgtEl>
                                          <p:spTgt spid="1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Brainstorming</a:t>
            </a:r>
            <a:endParaRPr/>
          </a:p>
        </p:txBody>
      </p:sp>
      <p:sp>
        <p:nvSpPr>
          <p:cNvPr id="186" name="Google Shape;186;p27"/>
          <p:cNvSpPr txBox="1"/>
          <p:nvPr>
            <p:ph idx="1" type="body"/>
          </p:nvPr>
        </p:nvSpPr>
        <p:spPr>
          <a:xfrm>
            <a:off x="5825450" y="1266325"/>
            <a:ext cx="30069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s"/>
              <a:t>No critiques</a:t>
            </a:r>
            <a:endParaRPr/>
          </a:p>
          <a:p>
            <a:pPr indent="-342900" lvl="0" marL="457200" rtl="0" algn="l">
              <a:spcBef>
                <a:spcPts val="0"/>
              </a:spcBef>
              <a:spcAft>
                <a:spcPts val="0"/>
              </a:spcAft>
              <a:buSzPts val="1800"/>
              <a:buChar char="●"/>
            </a:pPr>
            <a:r>
              <a:rPr lang="es"/>
              <a:t>Propón todas las ideas posibles</a:t>
            </a:r>
            <a:endParaRPr/>
          </a:p>
          <a:p>
            <a:pPr indent="-342900" lvl="0" marL="457200" rtl="0" algn="l">
              <a:spcBef>
                <a:spcPts val="0"/>
              </a:spcBef>
              <a:spcAft>
                <a:spcPts val="0"/>
              </a:spcAft>
              <a:buSzPts val="1800"/>
              <a:buChar char="●"/>
            </a:pPr>
            <a:r>
              <a:rPr lang="es"/>
              <a:t>Escucha las ideas de todos</a:t>
            </a:r>
            <a:endParaRPr/>
          </a:p>
          <a:p>
            <a:pPr indent="-342900" lvl="0" marL="457200" rtl="0" algn="l">
              <a:spcBef>
                <a:spcPts val="0"/>
              </a:spcBef>
              <a:spcAft>
                <a:spcPts val="0"/>
              </a:spcAft>
              <a:buSzPts val="1800"/>
              <a:buChar char="●"/>
            </a:pPr>
            <a:r>
              <a:rPr lang="es"/>
              <a:t>No discutas</a:t>
            </a:r>
            <a:endParaRPr/>
          </a:p>
          <a:p>
            <a:pPr indent="-342900" lvl="0" marL="457200" rtl="0" algn="l">
              <a:spcBef>
                <a:spcPts val="0"/>
              </a:spcBef>
              <a:spcAft>
                <a:spcPts val="0"/>
              </a:spcAft>
              <a:buSzPts val="1800"/>
              <a:buChar char="●"/>
            </a:pPr>
            <a:r>
              <a:rPr lang="es"/>
              <a:t>Exprésate claramente</a:t>
            </a:r>
            <a:endParaRPr/>
          </a:p>
          <a:p>
            <a:pPr indent="-342900" lvl="0" marL="457200" rtl="0" algn="l">
              <a:spcBef>
                <a:spcPts val="0"/>
              </a:spcBef>
              <a:spcAft>
                <a:spcPts val="0"/>
              </a:spcAft>
              <a:buSzPts val="1800"/>
              <a:buChar char="●"/>
            </a:pPr>
            <a:r>
              <a:rPr lang="es"/>
              <a:t>y anótalo en la pizarra</a:t>
            </a:r>
            <a:endParaRPr/>
          </a:p>
        </p:txBody>
      </p:sp>
      <p:pic>
        <p:nvPicPr>
          <p:cNvPr id="187" name="Google Shape;187;p27"/>
          <p:cNvPicPr preferRelativeResize="0"/>
          <p:nvPr/>
        </p:nvPicPr>
        <p:blipFill>
          <a:blip r:embed="rId3">
            <a:alphaModFix/>
          </a:blip>
          <a:stretch>
            <a:fillRect/>
          </a:stretch>
        </p:blipFill>
        <p:spPr>
          <a:xfrm>
            <a:off x="-1" y="1293288"/>
            <a:ext cx="5767652" cy="3850224"/>
          </a:xfrm>
          <a:prstGeom prst="rect">
            <a:avLst/>
          </a:prstGeom>
          <a:noFill/>
          <a:ln>
            <a:noFill/>
          </a:ln>
        </p:spPr>
      </p:pic>
      <p:sp>
        <p:nvSpPr>
          <p:cNvPr id="188" name="Google Shape;188;p27"/>
          <p:cNvSpPr/>
          <p:nvPr/>
        </p:nvSpPr>
        <p:spPr>
          <a:xfrm>
            <a:off x="6079725" y="4080125"/>
            <a:ext cx="2752500" cy="855300"/>
          </a:xfrm>
          <a:prstGeom prst="snip1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s"/>
              <a:t>Si hay gente muy tímida puedes realizar un brainwriting</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El anti-problema</a:t>
            </a:r>
            <a:endParaRPr/>
          </a:p>
        </p:txBody>
      </p:sp>
      <p:sp>
        <p:nvSpPr>
          <p:cNvPr id="194" name="Google Shape;194;p28"/>
          <p:cNvSpPr txBox="1"/>
          <p:nvPr>
            <p:ph idx="1" type="body"/>
          </p:nvPr>
        </p:nvSpPr>
        <p:spPr>
          <a:xfrm>
            <a:off x="311700" y="1266325"/>
            <a:ext cx="52017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Formulemos de forma inversa el problema , obtengamos ideas, y luego invirtámoslas de nuevo.</a:t>
            </a:r>
            <a:endParaRPr/>
          </a:p>
          <a:p>
            <a:pPr indent="0" lvl="0" marL="0" rtl="0" algn="l">
              <a:spcBef>
                <a:spcPts val="1600"/>
              </a:spcBef>
              <a:spcAft>
                <a:spcPts val="0"/>
              </a:spcAft>
              <a:buNone/>
            </a:pPr>
            <a:r>
              <a:rPr i="1" lang="es"/>
              <a:t>Problema: La gente no compra nuestro producto.</a:t>
            </a:r>
            <a:endParaRPr i="1"/>
          </a:p>
          <a:p>
            <a:pPr indent="0" lvl="0" marL="0" rtl="0" algn="l">
              <a:spcBef>
                <a:spcPts val="1600"/>
              </a:spcBef>
              <a:spcAft>
                <a:spcPts val="0"/>
              </a:spcAft>
              <a:buNone/>
            </a:pPr>
            <a:r>
              <a:rPr i="1" lang="es"/>
              <a:t>Anti-problema: Demasiada gente compra nuestro producto</a:t>
            </a:r>
            <a:endParaRPr i="1"/>
          </a:p>
          <a:p>
            <a:pPr indent="0" lvl="0" marL="0" rtl="0" algn="l">
              <a:spcBef>
                <a:spcPts val="1600"/>
              </a:spcBef>
              <a:spcAft>
                <a:spcPts val="0"/>
              </a:spcAft>
              <a:buNone/>
            </a:pPr>
            <a:r>
              <a:rPr i="1" lang="es"/>
              <a:t>Anti-ideas: Subamos el precio, bajemos la calidad,...</a:t>
            </a:r>
            <a:endParaRPr i="1"/>
          </a:p>
          <a:p>
            <a:pPr indent="0" lvl="0" marL="0" rtl="0" algn="l">
              <a:spcBef>
                <a:spcPts val="1600"/>
              </a:spcBef>
              <a:spcAft>
                <a:spcPts val="0"/>
              </a:spcAft>
              <a:buNone/>
            </a:pPr>
            <a:r>
              <a:rPr i="1" lang="es"/>
              <a:t>Ideas: Bajemos el precio, subamos la calidad,...</a:t>
            </a:r>
            <a:endParaRPr i="1"/>
          </a:p>
          <a:p>
            <a:pPr indent="0" lvl="0" marL="0" rtl="0" algn="l">
              <a:spcBef>
                <a:spcPts val="1600"/>
              </a:spcBef>
              <a:spcAft>
                <a:spcPts val="1600"/>
              </a:spcAft>
              <a:buNone/>
            </a:pPr>
            <a:r>
              <a:t/>
            </a:r>
            <a:endParaRPr/>
          </a:p>
        </p:txBody>
      </p:sp>
      <p:pic>
        <p:nvPicPr>
          <p:cNvPr id="195" name="Google Shape;195;p28"/>
          <p:cNvPicPr preferRelativeResize="0"/>
          <p:nvPr/>
        </p:nvPicPr>
        <p:blipFill>
          <a:blip r:embed="rId3">
            <a:alphaModFix/>
          </a:blip>
          <a:stretch>
            <a:fillRect/>
          </a:stretch>
        </p:blipFill>
        <p:spPr>
          <a:xfrm>
            <a:off x="5709722" y="0"/>
            <a:ext cx="3434279" cy="51434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Los 6 sombreros</a:t>
            </a:r>
            <a:endParaRPr/>
          </a:p>
        </p:txBody>
      </p:sp>
      <p:sp>
        <p:nvSpPr>
          <p:cNvPr id="201" name="Google Shape;201;p2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02" name="Google Shape;202;p29"/>
          <p:cNvPicPr preferRelativeResize="0"/>
          <p:nvPr/>
        </p:nvPicPr>
        <p:blipFill>
          <a:blip r:embed="rId3">
            <a:alphaModFix/>
          </a:blip>
          <a:stretch>
            <a:fillRect/>
          </a:stretch>
        </p:blipFill>
        <p:spPr>
          <a:xfrm>
            <a:off x="155741" y="0"/>
            <a:ext cx="8832519"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Storyboard</a:t>
            </a:r>
            <a:endParaRPr/>
          </a:p>
        </p:txBody>
      </p:sp>
      <p:sp>
        <p:nvSpPr>
          <p:cNvPr id="208" name="Google Shape;208;p3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Planifica que va a suceder en cada momento, de forma lineal.</a:t>
            </a:r>
            <a:endParaRPr/>
          </a:p>
          <a:p>
            <a:pPr indent="0" lvl="0" marL="0" rtl="0" algn="l">
              <a:spcBef>
                <a:spcPts val="1600"/>
              </a:spcBef>
              <a:spcAft>
                <a:spcPts val="1600"/>
              </a:spcAft>
              <a:buNone/>
            </a:pPr>
            <a:r>
              <a:rPr lang="es"/>
              <a:t>Cíñete al tiempo, usando solo un 80% del que te han asignado.</a:t>
            </a:r>
            <a:endParaRPr/>
          </a:p>
        </p:txBody>
      </p:sp>
      <p:pic>
        <p:nvPicPr>
          <p:cNvPr id="209" name="Google Shape;209;p30"/>
          <p:cNvPicPr preferRelativeResize="0"/>
          <p:nvPr/>
        </p:nvPicPr>
        <p:blipFill>
          <a:blip r:embed="rId3">
            <a:alphaModFix/>
          </a:blip>
          <a:stretch>
            <a:fillRect/>
          </a:stretch>
        </p:blipFill>
        <p:spPr>
          <a:xfrm>
            <a:off x="1359500" y="2250213"/>
            <a:ext cx="5962650" cy="3971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Presta especial atención a...</a:t>
            </a:r>
            <a:endParaRPr/>
          </a:p>
        </p:txBody>
      </p:sp>
      <p:sp>
        <p:nvSpPr>
          <p:cNvPr id="215" name="Google Shape;215;p31"/>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Las diapositivas de conclusión. Si la audiencia tiene que quedarse con algo de tu presentación, que sea ahí.</a:t>
            </a:r>
            <a:endParaRPr/>
          </a:p>
          <a:p>
            <a:pPr indent="0" lvl="0" marL="0" rtl="0" algn="l">
              <a:spcBef>
                <a:spcPts val="1600"/>
              </a:spcBef>
              <a:spcAft>
                <a:spcPts val="1600"/>
              </a:spcAft>
              <a:buNone/>
            </a:pPr>
            <a:r>
              <a:rPr lang="es"/>
              <a:t>Las características de una idea son opcionales, los beneficios son obligatorios. </a:t>
            </a:r>
            <a:r>
              <a:rPr i="1" lang="es"/>
              <a:t>Técnica ¿Y qué?</a:t>
            </a:r>
            <a:endParaRPr i="1"/>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¿Por qué es importante?</a:t>
            </a:r>
            <a:endParaRPr/>
          </a:p>
        </p:txBody>
      </p:sp>
      <p:sp>
        <p:nvSpPr>
          <p:cNvPr id="73" name="Google Shape;73;p1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74" name="Google Shape;74;p14"/>
          <p:cNvPicPr preferRelativeResize="0"/>
          <p:nvPr/>
        </p:nvPicPr>
        <p:blipFill>
          <a:blip r:embed="rId3">
            <a:alphaModFix/>
          </a:blip>
          <a:stretch>
            <a:fillRect/>
          </a:stretch>
        </p:blipFill>
        <p:spPr>
          <a:xfrm>
            <a:off x="5717644" y="0"/>
            <a:ext cx="3426361" cy="5143499"/>
          </a:xfrm>
          <a:prstGeom prst="rect">
            <a:avLst/>
          </a:prstGeom>
          <a:noFill/>
          <a:ln>
            <a:noFill/>
          </a:ln>
        </p:spPr>
      </p:pic>
      <p:pic>
        <p:nvPicPr>
          <p:cNvPr id="75" name="Google Shape;75;p14"/>
          <p:cNvPicPr preferRelativeResize="0"/>
          <p:nvPr/>
        </p:nvPicPr>
        <p:blipFill>
          <a:blip r:embed="rId4">
            <a:alphaModFix/>
          </a:blip>
          <a:stretch>
            <a:fillRect/>
          </a:stretch>
        </p:blipFill>
        <p:spPr>
          <a:xfrm>
            <a:off x="0" y="1334775"/>
            <a:ext cx="5717649" cy="380872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2"/>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a:t>Diseño</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Errores comunes</a:t>
            </a:r>
            <a:endParaRPr/>
          </a:p>
        </p:txBody>
      </p:sp>
      <p:sp>
        <p:nvSpPr>
          <p:cNvPr id="226" name="Google Shape;226;p33"/>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t>PowerPoint como teleprompter</a:t>
            </a:r>
            <a:endParaRPr/>
          </a:p>
        </p:txBody>
      </p:sp>
      <p:sp>
        <p:nvSpPr>
          <p:cNvPr id="227" name="Google Shape;227;p33"/>
          <p:cNvSpPr txBox="1"/>
          <p:nvPr>
            <p:ph idx="2" type="body"/>
          </p:nvPr>
        </p:nvSpPr>
        <p:spPr>
          <a:xfrm>
            <a:off x="4832400" y="1266175"/>
            <a:ext cx="3999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t>Abuso de los bullet points</a:t>
            </a:r>
            <a:endParaRPr/>
          </a:p>
        </p:txBody>
      </p:sp>
      <p:pic>
        <p:nvPicPr>
          <p:cNvPr id="228" name="Google Shape;228;p33"/>
          <p:cNvPicPr preferRelativeResize="0"/>
          <p:nvPr/>
        </p:nvPicPr>
        <p:blipFill rotWithShape="1">
          <a:blip r:embed="rId3">
            <a:alphaModFix/>
          </a:blip>
          <a:srcRect b="0" l="10925" r="10135" t="0"/>
          <a:stretch/>
        </p:blipFill>
        <p:spPr>
          <a:xfrm>
            <a:off x="208050" y="1854100"/>
            <a:ext cx="4496224" cy="3076575"/>
          </a:xfrm>
          <a:prstGeom prst="rect">
            <a:avLst/>
          </a:prstGeom>
          <a:noFill/>
          <a:ln>
            <a:noFill/>
          </a:ln>
        </p:spPr>
      </p:pic>
      <p:pic>
        <p:nvPicPr>
          <p:cNvPr id="229" name="Google Shape;229;p33"/>
          <p:cNvPicPr preferRelativeResize="0"/>
          <p:nvPr/>
        </p:nvPicPr>
        <p:blipFill>
          <a:blip r:embed="rId4">
            <a:alphaModFix/>
          </a:blip>
          <a:stretch>
            <a:fillRect/>
          </a:stretch>
        </p:blipFill>
        <p:spPr>
          <a:xfrm>
            <a:off x="4818413" y="1994200"/>
            <a:ext cx="4027875" cy="279638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Errores comunes 2</a:t>
            </a:r>
            <a:endParaRPr/>
          </a:p>
        </p:txBody>
      </p:sp>
      <p:sp>
        <p:nvSpPr>
          <p:cNvPr id="235" name="Google Shape;235;p34"/>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t>Mala elección de colores</a:t>
            </a:r>
            <a:endParaRPr/>
          </a:p>
        </p:txBody>
      </p:sp>
      <p:sp>
        <p:nvSpPr>
          <p:cNvPr id="236" name="Google Shape;236;p34"/>
          <p:cNvSpPr txBox="1"/>
          <p:nvPr>
            <p:ph idx="2" type="body"/>
          </p:nvPr>
        </p:nvSpPr>
        <p:spPr>
          <a:xfrm>
            <a:off x="4832400" y="1266175"/>
            <a:ext cx="3999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t>Faltas de ortografía</a:t>
            </a:r>
            <a:endParaRPr/>
          </a:p>
        </p:txBody>
      </p:sp>
      <p:pic>
        <p:nvPicPr>
          <p:cNvPr id="237" name="Google Shape;237;p34"/>
          <p:cNvPicPr preferRelativeResize="0"/>
          <p:nvPr/>
        </p:nvPicPr>
        <p:blipFill>
          <a:blip r:embed="rId3">
            <a:alphaModFix/>
          </a:blip>
          <a:stretch>
            <a:fillRect/>
          </a:stretch>
        </p:blipFill>
        <p:spPr>
          <a:xfrm>
            <a:off x="4572000" y="1712325"/>
            <a:ext cx="3740100" cy="2805075"/>
          </a:xfrm>
          <a:prstGeom prst="rect">
            <a:avLst/>
          </a:prstGeom>
          <a:noFill/>
          <a:ln>
            <a:noFill/>
          </a:ln>
        </p:spPr>
      </p:pic>
      <p:pic>
        <p:nvPicPr>
          <p:cNvPr id="238" name="Google Shape;238;p34"/>
          <p:cNvPicPr preferRelativeResize="0"/>
          <p:nvPr/>
        </p:nvPicPr>
        <p:blipFill>
          <a:blip r:embed="rId4">
            <a:alphaModFix/>
          </a:blip>
          <a:stretch>
            <a:fillRect/>
          </a:stretch>
        </p:blipFill>
        <p:spPr>
          <a:xfrm>
            <a:off x="143863" y="2205875"/>
            <a:ext cx="4335575" cy="18179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Errores comunes 3</a:t>
            </a:r>
            <a:endParaRPr/>
          </a:p>
        </p:txBody>
      </p:sp>
      <p:sp>
        <p:nvSpPr>
          <p:cNvPr id="244" name="Google Shape;244;p35"/>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t>Demasiadas animaciones</a:t>
            </a:r>
            <a:endParaRPr/>
          </a:p>
        </p:txBody>
      </p:sp>
      <p:sp>
        <p:nvSpPr>
          <p:cNvPr id="245" name="Google Shape;245;p35"/>
          <p:cNvSpPr txBox="1"/>
          <p:nvPr>
            <p:ph idx="2" type="body"/>
          </p:nvPr>
        </p:nvSpPr>
        <p:spPr>
          <a:xfrm>
            <a:off x="4832400" y="1266175"/>
            <a:ext cx="3999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t>Gráficas incomprensibles</a:t>
            </a:r>
            <a:endParaRPr/>
          </a:p>
        </p:txBody>
      </p:sp>
      <p:pic>
        <p:nvPicPr>
          <p:cNvPr id="246" name="Google Shape;246;p35"/>
          <p:cNvPicPr preferRelativeResize="0"/>
          <p:nvPr/>
        </p:nvPicPr>
        <p:blipFill>
          <a:blip r:embed="rId3">
            <a:alphaModFix/>
          </a:blip>
          <a:stretch>
            <a:fillRect/>
          </a:stretch>
        </p:blipFill>
        <p:spPr>
          <a:xfrm>
            <a:off x="4433125" y="1756874"/>
            <a:ext cx="4710876" cy="2548424"/>
          </a:xfrm>
          <a:prstGeom prst="rect">
            <a:avLst/>
          </a:prstGeom>
          <a:noFill/>
          <a:ln>
            <a:noFill/>
          </a:ln>
        </p:spPr>
      </p:pic>
      <p:pic>
        <p:nvPicPr>
          <p:cNvPr id="247" name="Google Shape;247;p35"/>
          <p:cNvPicPr preferRelativeResize="0"/>
          <p:nvPr/>
        </p:nvPicPr>
        <p:blipFill>
          <a:blip r:embed="rId4">
            <a:alphaModFix/>
          </a:blip>
          <a:stretch>
            <a:fillRect/>
          </a:stretch>
        </p:blipFill>
        <p:spPr>
          <a:xfrm>
            <a:off x="311700" y="2064025"/>
            <a:ext cx="3810000" cy="2133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1000"/>
                                        <p:tgtEl>
                                          <p:spTgt spid="2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24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47"/>
                                        </p:tgtEl>
                                        <p:attrNameLst>
                                          <p:attrName>style.visibility</p:attrName>
                                        </p:attrNameLst>
                                      </p:cBhvr>
                                      <p:to>
                                        <p:strVal val="visible"/>
                                      </p:to>
                                    </p:set>
                                    <p:anim calcmode="lin" valueType="num">
                                      <p:cBhvr additive="base">
                                        <p:cTn dur="1000"/>
                                        <p:tgtEl>
                                          <p:spTgt spid="24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2">
                                  <p:stCondLst>
                                    <p:cond delay="0"/>
                                  </p:stCondLst>
                                  <p:childTnLst>
                                    <p:anim calcmode="lin" valueType="num">
                                      <p:cBhvr additive="base">
                                        <p:cTn dur="1000"/>
                                        <p:tgtEl>
                                          <p:spTgt spid="247"/>
                                        </p:tgtEl>
                                        <p:attrNameLst>
                                          <p:attrName>ppt_x</p:attrName>
                                        </p:attrNameLst>
                                      </p:cBhvr>
                                      <p:tavLst>
                                        <p:tav fmla="" tm="0">
                                          <p:val>
                                            <p:strVal val="#ppt_x"/>
                                          </p:val>
                                        </p:tav>
                                        <p:tav fmla="" tm="100000">
                                          <p:val>
                                            <p:strVal val="#ppt_x+1"/>
                                          </p:val>
                                        </p:tav>
                                      </p:tavLst>
                                    </p:anim>
                                    <p:set>
                                      <p:cBhvr>
                                        <p:cTn dur="1" fill="hold">
                                          <p:stCondLst>
                                            <p:cond delay="1000"/>
                                          </p:stCondLst>
                                        </p:cTn>
                                        <p:tgtEl>
                                          <p:spTgt spid="24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1000"/>
                                        <p:tgtEl>
                                          <p:spTgt spid="247"/>
                                        </p:tgtEl>
                                        <p:attrNameLst>
                                          <p:attrName>ppt_w</p:attrName>
                                        </p:attrNameLst>
                                      </p:cBhvr>
                                      <p:tavLst>
                                        <p:tav fmla="" tm="0">
                                          <p:val>
                                            <p:strVal val="#ppt_w"/>
                                          </p:val>
                                        </p:tav>
                                        <p:tav fmla="" tm="100000">
                                          <p:val>
                                            <p:strVal val="0"/>
                                          </p:val>
                                        </p:tav>
                                      </p:tavLst>
                                    </p:anim>
                                    <p:anim calcmode="lin" valueType="num">
                                      <p:cBhvr additive="base">
                                        <p:cTn dur="1000"/>
                                        <p:tgtEl>
                                          <p:spTgt spid="247"/>
                                        </p:tgtEl>
                                        <p:attrNameLst>
                                          <p:attrName>ppt_h</p:attrName>
                                        </p:attrNameLst>
                                      </p:cBhvr>
                                      <p:tavLst>
                                        <p:tav fmla="" tm="0">
                                          <p:val>
                                            <p:strVal val="#ppt_h"/>
                                          </p:val>
                                        </p:tav>
                                        <p:tav fmla="" tm="100000">
                                          <p:val>
                                            <p:strVal val="0"/>
                                          </p:val>
                                        </p:tav>
                                      </p:tavLst>
                                    </p:anim>
                                    <p:set>
                                      <p:cBhvr>
                                        <p:cTn dur="1" fill="hold">
                                          <p:stCondLst>
                                            <p:cond delay="1000"/>
                                          </p:stCondLst>
                                        </p:cTn>
                                        <p:tgtEl>
                                          <p:spTgt spid="24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47"/>
                                        </p:tgtEl>
                                        <p:attrNameLst>
                                          <p:attrName>style.visibility</p:attrName>
                                        </p:attrNameLst>
                                      </p:cBhvr>
                                      <p:to>
                                        <p:strVal val="visible"/>
                                      </p:to>
                                    </p:set>
                                    <p:anim calcmode="lin" valueType="num">
                                      <p:cBhvr additive="base">
                                        <p:cTn dur="1100"/>
                                        <p:tgtEl>
                                          <p:spTgt spid="247"/>
                                        </p:tgtEl>
                                        <p:attrNameLst>
                                          <p:attrName>ppt_w</p:attrName>
                                        </p:attrNameLst>
                                      </p:cBhvr>
                                      <p:tavLst>
                                        <p:tav fmla="" tm="0">
                                          <p:val>
                                            <p:strVal val="0"/>
                                          </p:val>
                                        </p:tav>
                                        <p:tav fmla="" tm="100000">
                                          <p:val>
                                            <p:strVal val="#ppt_w"/>
                                          </p:val>
                                        </p:tav>
                                      </p:tavLst>
                                    </p:anim>
                                    <p:anim calcmode="lin" valueType="num">
                                      <p:cBhvr additive="base">
                                        <p:cTn dur="1100"/>
                                        <p:tgtEl>
                                          <p:spTgt spid="24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1000" fill="hold"/>
                                        <p:tgtEl>
                                          <p:spTgt spid="247"/>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¡Inspírate!</a:t>
            </a:r>
            <a:endParaRPr/>
          </a:p>
        </p:txBody>
      </p:sp>
      <p:pic>
        <p:nvPicPr>
          <p:cNvPr id="253" name="Google Shape;253;p36"/>
          <p:cNvPicPr preferRelativeResize="0"/>
          <p:nvPr/>
        </p:nvPicPr>
        <p:blipFill>
          <a:blip r:embed="rId3">
            <a:alphaModFix/>
          </a:blip>
          <a:stretch>
            <a:fillRect/>
          </a:stretch>
        </p:blipFill>
        <p:spPr>
          <a:xfrm>
            <a:off x="4425650" y="1327047"/>
            <a:ext cx="5334450" cy="2489400"/>
          </a:xfrm>
          <a:prstGeom prst="rect">
            <a:avLst/>
          </a:prstGeom>
          <a:noFill/>
          <a:ln>
            <a:noFill/>
          </a:ln>
        </p:spPr>
      </p:pic>
      <p:pic>
        <p:nvPicPr>
          <p:cNvPr id="254" name="Google Shape;254;p36"/>
          <p:cNvPicPr preferRelativeResize="0"/>
          <p:nvPr/>
        </p:nvPicPr>
        <p:blipFill>
          <a:blip r:embed="rId4">
            <a:alphaModFix/>
          </a:blip>
          <a:stretch>
            <a:fillRect/>
          </a:stretch>
        </p:blipFill>
        <p:spPr>
          <a:xfrm>
            <a:off x="0" y="1327052"/>
            <a:ext cx="4425645" cy="2489400"/>
          </a:xfrm>
          <a:prstGeom prst="rect">
            <a:avLst/>
          </a:prstGeom>
          <a:noFill/>
          <a:ln>
            <a:noFill/>
          </a:ln>
        </p:spPr>
      </p:pic>
      <p:pic>
        <p:nvPicPr>
          <p:cNvPr id="255" name="Google Shape;255;p36"/>
          <p:cNvPicPr preferRelativeResize="0"/>
          <p:nvPr/>
        </p:nvPicPr>
        <p:blipFill rotWithShape="1">
          <a:blip r:embed="rId5">
            <a:alphaModFix/>
          </a:blip>
          <a:srcRect b="36131" l="14134" r="14441" t="33836"/>
          <a:stretch/>
        </p:blipFill>
        <p:spPr>
          <a:xfrm>
            <a:off x="600425" y="3991075"/>
            <a:ext cx="3224800" cy="849550"/>
          </a:xfrm>
          <a:prstGeom prst="rect">
            <a:avLst/>
          </a:prstGeom>
          <a:noFill/>
          <a:ln>
            <a:noFill/>
          </a:ln>
        </p:spPr>
      </p:pic>
      <p:pic>
        <p:nvPicPr>
          <p:cNvPr id="256" name="Google Shape;256;p36"/>
          <p:cNvPicPr preferRelativeResize="0"/>
          <p:nvPr/>
        </p:nvPicPr>
        <p:blipFill>
          <a:blip r:embed="rId6">
            <a:alphaModFix/>
          </a:blip>
          <a:stretch>
            <a:fillRect/>
          </a:stretch>
        </p:blipFill>
        <p:spPr>
          <a:xfrm>
            <a:off x="5432450" y="4025383"/>
            <a:ext cx="2125050" cy="7809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Usa plantillas… Si son tuyas, mejor</a:t>
            </a:r>
            <a:endParaRPr/>
          </a:p>
        </p:txBody>
      </p:sp>
      <p:sp>
        <p:nvSpPr>
          <p:cNvPr id="262" name="Google Shape;262;p37"/>
          <p:cNvSpPr txBox="1"/>
          <p:nvPr>
            <p:ph idx="1" type="body"/>
          </p:nvPr>
        </p:nvSpPr>
        <p:spPr>
          <a:xfrm>
            <a:off x="311700" y="1266325"/>
            <a:ext cx="31611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Divide tu diapositiva en cuadrículas.</a:t>
            </a:r>
            <a:endParaRPr/>
          </a:p>
          <a:p>
            <a:pPr indent="0" lvl="0" marL="0" rtl="0" algn="l">
              <a:spcBef>
                <a:spcPts val="1600"/>
              </a:spcBef>
              <a:spcAft>
                <a:spcPts val="0"/>
              </a:spcAft>
              <a:buNone/>
            </a:pPr>
            <a:r>
              <a:rPr lang="es"/>
              <a:t>Deja espacio para respirar arriba y abajo</a:t>
            </a:r>
            <a:endParaRPr/>
          </a:p>
          <a:p>
            <a:pPr indent="0" lvl="0" marL="0" rtl="0" algn="l">
              <a:spcBef>
                <a:spcPts val="1600"/>
              </a:spcBef>
              <a:spcAft>
                <a:spcPts val="1600"/>
              </a:spcAft>
              <a:buNone/>
            </a:pPr>
            <a:r>
              <a:rPr lang="es"/>
              <a:t>Usa la regla de los tercios</a:t>
            </a:r>
            <a:endParaRPr/>
          </a:p>
        </p:txBody>
      </p:sp>
      <p:pic>
        <p:nvPicPr>
          <p:cNvPr id="263" name="Google Shape;263;p37"/>
          <p:cNvPicPr preferRelativeResize="0"/>
          <p:nvPr/>
        </p:nvPicPr>
        <p:blipFill>
          <a:blip r:embed="rId3">
            <a:alphaModFix/>
          </a:blip>
          <a:stretch>
            <a:fillRect/>
          </a:stretch>
        </p:blipFill>
        <p:spPr>
          <a:xfrm>
            <a:off x="3472800" y="1322613"/>
            <a:ext cx="5671325" cy="31901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Tipografía</a:t>
            </a:r>
            <a:endParaRPr/>
          </a:p>
        </p:txBody>
      </p:sp>
      <p:sp>
        <p:nvSpPr>
          <p:cNvPr id="269" name="Google Shape;269;p3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Idealmente una para toda la presentación.</a:t>
            </a:r>
            <a:endParaRPr/>
          </a:p>
          <a:p>
            <a:pPr indent="0" lvl="0" marL="0" rtl="0" algn="l">
              <a:spcBef>
                <a:spcPts val="1600"/>
              </a:spcBef>
              <a:spcAft>
                <a:spcPts val="1600"/>
              </a:spcAft>
              <a:buNone/>
            </a:pPr>
            <a:r>
              <a:rPr lang="es"/>
              <a:t>Usa la negritas y la cursiva de forma inteligente.</a:t>
            </a:r>
            <a:endParaRPr/>
          </a:p>
        </p:txBody>
      </p:sp>
      <p:pic>
        <p:nvPicPr>
          <p:cNvPr id="270" name="Google Shape;270;p38"/>
          <p:cNvPicPr preferRelativeResize="0"/>
          <p:nvPr/>
        </p:nvPicPr>
        <p:blipFill>
          <a:blip r:embed="rId3">
            <a:alphaModFix/>
          </a:blip>
          <a:stretch>
            <a:fillRect/>
          </a:stretch>
        </p:blipFill>
        <p:spPr>
          <a:xfrm>
            <a:off x="1818850" y="2366500"/>
            <a:ext cx="5506299" cy="22025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Fondos</a:t>
            </a:r>
            <a:endParaRPr/>
          </a:p>
        </p:txBody>
      </p:sp>
      <p:sp>
        <p:nvSpPr>
          <p:cNvPr id="276" name="Google Shape;276;p3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Que no provoquen distracción</a:t>
            </a:r>
            <a:endParaRPr/>
          </a:p>
          <a:p>
            <a:pPr indent="0" lvl="0" marL="0" rtl="0" algn="l">
              <a:spcBef>
                <a:spcPts val="1600"/>
              </a:spcBef>
              <a:spcAft>
                <a:spcPts val="0"/>
              </a:spcAft>
              <a:buNone/>
            </a:pPr>
            <a:r>
              <a:rPr lang="es"/>
              <a:t>Blanco -&gt; Informal, audiencias pequeñas, ilumina las salas</a:t>
            </a:r>
            <a:endParaRPr/>
          </a:p>
          <a:p>
            <a:pPr indent="0" lvl="0" marL="0" rtl="0" algn="l">
              <a:spcBef>
                <a:spcPts val="1600"/>
              </a:spcBef>
              <a:spcAft>
                <a:spcPts val="0"/>
              </a:spcAft>
              <a:buNone/>
            </a:pPr>
            <a:r>
              <a:rPr lang="es"/>
              <a:t>Oscuro -&gt; Formal, grandes audiencias, destaca las imágenes, texto sin sombra</a:t>
            </a:r>
            <a:endParaRPr/>
          </a:p>
          <a:p>
            <a:pPr indent="0" lvl="0" marL="0" rtl="0" algn="l">
              <a:spcBef>
                <a:spcPts val="1600"/>
              </a:spcBef>
              <a:spcAft>
                <a:spcPts val="1600"/>
              </a:spcAft>
              <a:buNone/>
            </a:pPr>
            <a:r>
              <a:rPr lang="es"/>
              <a:t>También son interesantes los degradados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Colores</a:t>
            </a:r>
            <a:endParaRPr/>
          </a:p>
        </p:txBody>
      </p:sp>
      <p:sp>
        <p:nvSpPr>
          <p:cNvPr id="282" name="Google Shape;282;p40"/>
          <p:cNvSpPr txBox="1"/>
          <p:nvPr>
            <p:ph idx="1" type="body"/>
          </p:nvPr>
        </p:nvSpPr>
        <p:spPr>
          <a:xfrm>
            <a:off x="311700" y="1266325"/>
            <a:ext cx="42603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Selecciona una paleta de colores y cíñete a ella.</a:t>
            </a:r>
            <a:endParaRPr/>
          </a:p>
          <a:p>
            <a:pPr indent="0" lvl="0" marL="0" rtl="0" algn="l">
              <a:spcBef>
                <a:spcPts val="1600"/>
              </a:spcBef>
              <a:spcAft>
                <a:spcPts val="1600"/>
              </a:spcAft>
              <a:buNone/>
            </a:pPr>
            <a:r>
              <a:rPr lang="es"/>
              <a:t>Una buena paleta tiene un color principal, un color de contraste y varios colores complementarios.</a:t>
            </a:r>
            <a:endParaRPr/>
          </a:p>
        </p:txBody>
      </p:sp>
      <p:pic>
        <p:nvPicPr>
          <p:cNvPr id="283" name="Google Shape;283;p40"/>
          <p:cNvPicPr preferRelativeResize="0"/>
          <p:nvPr/>
        </p:nvPicPr>
        <p:blipFill>
          <a:blip r:embed="rId3">
            <a:alphaModFix/>
          </a:blip>
          <a:stretch>
            <a:fillRect/>
          </a:stretch>
        </p:blipFill>
        <p:spPr>
          <a:xfrm>
            <a:off x="4254900" y="1062100"/>
            <a:ext cx="4736699" cy="25210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Imágenes</a:t>
            </a:r>
            <a:endParaRPr/>
          </a:p>
        </p:txBody>
      </p:sp>
      <p:sp>
        <p:nvSpPr>
          <p:cNvPr id="289" name="Google Shape;289;p41"/>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No uses clipart</a:t>
            </a:r>
            <a:endParaRPr/>
          </a:p>
          <a:p>
            <a:pPr indent="0" lvl="0" marL="0" rtl="0" algn="l">
              <a:spcBef>
                <a:spcPts val="1600"/>
              </a:spcBef>
              <a:spcAft>
                <a:spcPts val="0"/>
              </a:spcAft>
              <a:buNone/>
            </a:pPr>
            <a:r>
              <a:rPr lang="es"/>
              <a:t>Imágenes grandes y sin pixelar</a:t>
            </a:r>
            <a:endParaRPr/>
          </a:p>
          <a:p>
            <a:pPr indent="0" lvl="0" marL="0" rtl="0" algn="l">
              <a:spcBef>
                <a:spcPts val="1600"/>
              </a:spcBef>
              <a:spcAft>
                <a:spcPts val="0"/>
              </a:spcAft>
              <a:buNone/>
            </a:pPr>
            <a:r>
              <a:rPr lang="es"/>
              <a:t>Adapta las fotos a la audiencia</a:t>
            </a:r>
            <a:endParaRPr/>
          </a:p>
          <a:p>
            <a:pPr indent="0" lvl="0" marL="0" rtl="0" algn="l">
              <a:spcBef>
                <a:spcPts val="1600"/>
              </a:spcBef>
              <a:spcAft>
                <a:spcPts val="0"/>
              </a:spcAft>
              <a:buNone/>
            </a:pPr>
            <a:r>
              <a:rPr lang="es"/>
              <a:t>Recorta las imágenes</a:t>
            </a:r>
            <a:endParaRPr/>
          </a:p>
          <a:p>
            <a:pPr indent="0" lvl="0" marL="0" rtl="0" algn="l">
              <a:spcBef>
                <a:spcPts val="1600"/>
              </a:spcBef>
              <a:spcAft>
                <a:spcPts val="1600"/>
              </a:spcAft>
              <a:buNone/>
            </a:pPr>
            <a:r>
              <a:t/>
            </a:r>
            <a:endParaRPr/>
          </a:p>
        </p:txBody>
      </p:sp>
      <p:pic>
        <p:nvPicPr>
          <p:cNvPr id="290" name="Google Shape;290;p41"/>
          <p:cNvPicPr preferRelativeResize="0"/>
          <p:nvPr/>
        </p:nvPicPr>
        <p:blipFill>
          <a:blip r:embed="rId3">
            <a:alphaModFix/>
          </a:blip>
          <a:stretch>
            <a:fillRect/>
          </a:stretch>
        </p:blipFill>
        <p:spPr>
          <a:xfrm>
            <a:off x="4961125" y="1903213"/>
            <a:ext cx="3554425" cy="26658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¿Por qué una BUENA presentación?</a:t>
            </a:r>
            <a:endParaRPr/>
          </a:p>
        </p:txBody>
      </p:sp>
      <p:sp>
        <p:nvSpPr>
          <p:cNvPr id="81" name="Google Shape;81;p15"/>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82" name="Google Shape;82;p15"/>
          <p:cNvPicPr preferRelativeResize="0"/>
          <p:nvPr/>
        </p:nvPicPr>
        <p:blipFill>
          <a:blip r:embed="rId3">
            <a:alphaModFix/>
          </a:blip>
          <a:stretch>
            <a:fillRect/>
          </a:stretch>
        </p:blipFill>
        <p:spPr>
          <a:xfrm>
            <a:off x="311701" y="-901550"/>
            <a:ext cx="8203104" cy="61028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1000"/>
                                        <p:tgtEl>
                                          <p:spTgt spid="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Imágenes</a:t>
            </a:r>
            <a:endParaRPr/>
          </a:p>
        </p:txBody>
      </p:sp>
      <p:sp>
        <p:nvSpPr>
          <p:cNvPr id="296" name="Google Shape;296;p42"/>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No uses clipart</a:t>
            </a:r>
            <a:endParaRPr/>
          </a:p>
          <a:p>
            <a:pPr indent="0" lvl="0" marL="0" rtl="0" algn="l">
              <a:spcBef>
                <a:spcPts val="1600"/>
              </a:spcBef>
              <a:spcAft>
                <a:spcPts val="0"/>
              </a:spcAft>
              <a:buNone/>
            </a:pPr>
            <a:r>
              <a:rPr lang="es"/>
              <a:t>Imágenes grandes y sin pixelar</a:t>
            </a:r>
            <a:endParaRPr/>
          </a:p>
          <a:p>
            <a:pPr indent="0" lvl="0" marL="0" rtl="0" algn="l">
              <a:spcBef>
                <a:spcPts val="1600"/>
              </a:spcBef>
              <a:spcAft>
                <a:spcPts val="0"/>
              </a:spcAft>
              <a:buNone/>
            </a:pPr>
            <a:r>
              <a:rPr lang="es"/>
              <a:t>Adapta las fotos a la audiencia</a:t>
            </a:r>
            <a:endParaRPr/>
          </a:p>
          <a:p>
            <a:pPr indent="0" lvl="0" marL="0" rtl="0" algn="l">
              <a:spcBef>
                <a:spcPts val="1600"/>
              </a:spcBef>
              <a:spcAft>
                <a:spcPts val="0"/>
              </a:spcAft>
              <a:buNone/>
            </a:pPr>
            <a:r>
              <a:rPr lang="es"/>
              <a:t>Recorta las imágenes</a:t>
            </a:r>
            <a:endParaRPr/>
          </a:p>
          <a:p>
            <a:pPr indent="0" lvl="0" marL="0" rtl="0" algn="l">
              <a:spcBef>
                <a:spcPts val="1600"/>
              </a:spcBef>
              <a:spcAft>
                <a:spcPts val="1600"/>
              </a:spcAft>
              <a:buNone/>
            </a:pPr>
            <a:r>
              <a:t/>
            </a:r>
            <a:endParaRPr/>
          </a:p>
        </p:txBody>
      </p:sp>
      <p:pic>
        <p:nvPicPr>
          <p:cNvPr id="297" name="Google Shape;297;p42"/>
          <p:cNvPicPr preferRelativeResize="0"/>
          <p:nvPr/>
        </p:nvPicPr>
        <p:blipFill>
          <a:blip r:embed="rId3">
            <a:alphaModFix/>
          </a:blip>
          <a:stretch>
            <a:fillRect/>
          </a:stretch>
        </p:blipFill>
        <p:spPr>
          <a:xfrm flipH="1">
            <a:off x="4961125" y="1903213"/>
            <a:ext cx="3554425" cy="26658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Animaciones</a:t>
            </a:r>
            <a:endParaRPr/>
          </a:p>
        </p:txBody>
      </p:sp>
      <p:sp>
        <p:nvSpPr>
          <p:cNvPr id="303" name="Google Shape;303;p43"/>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Desvanecimientos: sí pero simples y solo para añadir cosas</a:t>
            </a:r>
            <a:endParaRPr/>
          </a:p>
          <a:p>
            <a:pPr indent="0" lvl="0" marL="0" rtl="0" algn="l">
              <a:spcBef>
                <a:spcPts val="1600"/>
              </a:spcBef>
              <a:spcAft>
                <a:spcPts val="1600"/>
              </a:spcAft>
              <a:buNone/>
            </a:pPr>
            <a:r>
              <a:rPr lang="es"/>
              <a:t>Panoramas: técnica cinematográfica. Trello es una herramienta diseñada en torno a esto.</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4"/>
          <p:cNvSpPr txBox="1"/>
          <p:nvPr>
            <p:ph type="title"/>
          </p:nvPr>
        </p:nvSpPr>
        <p:spPr>
          <a:xfrm>
            <a:off x="490250" y="526350"/>
            <a:ext cx="56136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Si las estadísticas son aburridas, entonces estás mostrando los números equivocados.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Datos</a:t>
            </a:r>
            <a:endParaRPr/>
          </a:p>
        </p:txBody>
      </p:sp>
      <p:sp>
        <p:nvSpPr>
          <p:cNvPr id="314" name="Google Shape;314;p45"/>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Menciona la fuente</a:t>
            </a:r>
            <a:endParaRPr/>
          </a:p>
          <a:p>
            <a:pPr indent="0" lvl="0" marL="0" rtl="0" algn="l">
              <a:spcBef>
                <a:spcPts val="1600"/>
              </a:spcBef>
              <a:spcAft>
                <a:spcPts val="0"/>
              </a:spcAft>
              <a:buNone/>
            </a:pPr>
            <a:r>
              <a:rPr lang="es"/>
              <a:t>Visualizaciones </a:t>
            </a:r>
            <a:r>
              <a:rPr b="1" lang="es"/>
              <a:t>visibles</a:t>
            </a:r>
            <a:endParaRPr/>
          </a:p>
          <a:p>
            <a:pPr indent="0" lvl="0" marL="0" rtl="0" algn="l">
              <a:spcBef>
                <a:spcPts val="1600"/>
              </a:spcBef>
              <a:spcAft>
                <a:spcPts val="1600"/>
              </a:spcAft>
              <a:buNone/>
            </a:pPr>
            <a:r>
              <a:rPr lang="es"/>
              <a:t>Sé creativo con las comparativas de datos.</a:t>
            </a:r>
            <a:endParaRPr/>
          </a:p>
        </p:txBody>
      </p:sp>
      <p:pic>
        <p:nvPicPr>
          <p:cNvPr id="315" name="Google Shape;315;p45"/>
          <p:cNvPicPr preferRelativeResize="0"/>
          <p:nvPr/>
        </p:nvPicPr>
        <p:blipFill>
          <a:blip r:embed="rId3">
            <a:alphaModFix/>
          </a:blip>
          <a:stretch>
            <a:fillRect/>
          </a:stretch>
        </p:blipFill>
        <p:spPr>
          <a:xfrm>
            <a:off x="1882724" y="2997075"/>
            <a:ext cx="1078301" cy="1571950"/>
          </a:xfrm>
          <a:prstGeom prst="rect">
            <a:avLst/>
          </a:prstGeom>
          <a:noFill/>
          <a:ln>
            <a:noFill/>
          </a:ln>
        </p:spPr>
      </p:pic>
      <p:sp>
        <p:nvSpPr>
          <p:cNvPr id="316" name="Google Shape;316;p45"/>
          <p:cNvSpPr txBox="1"/>
          <p:nvPr/>
        </p:nvSpPr>
        <p:spPr>
          <a:xfrm>
            <a:off x="2092475" y="4569025"/>
            <a:ext cx="658800" cy="33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latin typeface="Open Sans"/>
                <a:ea typeface="Open Sans"/>
                <a:cs typeface="Open Sans"/>
                <a:sym typeface="Open Sans"/>
              </a:rPr>
              <a:t>5 GB</a:t>
            </a:r>
            <a:endParaRPr>
              <a:latin typeface="Open Sans"/>
              <a:ea typeface="Open Sans"/>
              <a:cs typeface="Open Sans"/>
              <a:sym typeface="Open Sans"/>
            </a:endParaRPr>
          </a:p>
        </p:txBody>
      </p:sp>
      <p:pic>
        <p:nvPicPr>
          <p:cNvPr id="317" name="Google Shape;317;p45"/>
          <p:cNvPicPr preferRelativeResize="0"/>
          <p:nvPr/>
        </p:nvPicPr>
        <p:blipFill>
          <a:blip r:embed="rId4">
            <a:alphaModFix/>
          </a:blip>
          <a:stretch>
            <a:fillRect/>
          </a:stretch>
        </p:blipFill>
        <p:spPr>
          <a:xfrm>
            <a:off x="5941871" y="2997053"/>
            <a:ext cx="1078301" cy="1571975"/>
          </a:xfrm>
          <a:prstGeom prst="rect">
            <a:avLst/>
          </a:prstGeom>
          <a:noFill/>
          <a:ln>
            <a:noFill/>
          </a:ln>
        </p:spPr>
      </p:pic>
      <p:sp>
        <p:nvSpPr>
          <p:cNvPr id="318" name="Google Shape;318;p45"/>
          <p:cNvSpPr txBox="1"/>
          <p:nvPr/>
        </p:nvSpPr>
        <p:spPr>
          <a:xfrm>
            <a:off x="5716025" y="4569025"/>
            <a:ext cx="1530000" cy="33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latin typeface="Open Sans"/>
                <a:ea typeface="Open Sans"/>
                <a:cs typeface="Open Sans"/>
                <a:sym typeface="Open Sans"/>
              </a:rPr>
              <a:t>1000 canciones</a:t>
            </a:r>
            <a:endParaRPr>
              <a:latin typeface="Open Sans"/>
              <a:ea typeface="Open Sans"/>
              <a:cs typeface="Open Sans"/>
              <a:sym typeface="Open Sans"/>
            </a:endParaRPr>
          </a:p>
        </p:txBody>
      </p:sp>
      <p:sp>
        <p:nvSpPr>
          <p:cNvPr id="319" name="Google Shape;319;p45"/>
          <p:cNvSpPr/>
          <p:nvPr/>
        </p:nvSpPr>
        <p:spPr>
          <a:xfrm>
            <a:off x="1239725" y="2597150"/>
            <a:ext cx="2364300" cy="2371800"/>
          </a:xfrm>
          <a:prstGeom prst="mathMultiply">
            <a:avLst>
              <a:gd fmla="val 23520" name="adj1"/>
            </a:avLst>
          </a:prstGeom>
          <a:solidFill>
            <a:srgbClr val="FF0000">
              <a:alpha val="49020"/>
            </a:srgbClr>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6"/>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a:t>Hablar en público</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7"/>
          <p:cNvSpPr txBox="1"/>
          <p:nvPr>
            <p:ph type="title"/>
          </p:nvPr>
        </p:nvSpPr>
        <p:spPr>
          <a:xfrm>
            <a:off x="490250" y="526350"/>
            <a:ext cx="56136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Hay dos tipos de oradores: los que admiten que se ponen nerviosos y los que mienten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Consejos (malos) para superar el miedo escénico</a:t>
            </a:r>
            <a:endParaRPr/>
          </a:p>
        </p:txBody>
      </p:sp>
      <p:sp>
        <p:nvSpPr>
          <p:cNvPr id="335" name="Google Shape;335;p4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Aprenderse el texto de memoria.</a:t>
            </a:r>
            <a:endParaRPr/>
          </a:p>
          <a:p>
            <a:pPr indent="0" lvl="0" marL="0" rtl="0" algn="l">
              <a:spcBef>
                <a:spcPts val="1600"/>
              </a:spcBef>
              <a:spcAft>
                <a:spcPts val="0"/>
              </a:spcAft>
              <a:buNone/>
            </a:pPr>
            <a:r>
              <a:rPr lang="es"/>
              <a:t>Llevar el discurso en tarjetitas.</a:t>
            </a:r>
            <a:endParaRPr/>
          </a:p>
          <a:p>
            <a:pPr indent="0" lvl="0" marL="0" rtl="0" algn="l">
              <a:spcBef>
                <a:spcPts val="1600"/>
              </a:spcBef>
              <a:spcAft>
                <a:spcPts val="0"/>
              </a:spcAft>
              <a:buNone/>
            </a:pPr>
            <a:r>
              <a:rPr lang="es"/>
              <a:t>Poner todo lo que vas a decir en la diapositiva</a:t>
            </a:r>
            <a:endParaRPr/>
          </a:p>
          <a:p>
            <a:pPr indent="0" lvl="0" marL="0" rtl="0" algn="l">
              <a:spcBef>
                <a:spcPts val="1600"/>
              </a:spcBef>
              <a:spcAft>
                <a:spcPts val="0"/>
              </a:spcAft>
              <a:buNone/>
            </a:pPr>
            <a:r>
              <a:rPr lang="es"/>
              <a:t>Imaginarse al público desnudo</a:t>
            </a:r>
            <a:endParaRPr/>
          </a:p>
          <a:p>
            <a:pPr indent="0" lvl="0" marL="0" rtl="0" algn="l">
              <a:spcBef>
                <a:spcPts val="1600"/>
              </a:spcBef>
              <a:spcAft>
                <a:spcPts val="1600"/>
              </a:spcAft>
              <a:buNone/>
            </a:pPr>
            <a:r>
              <a:t/>
            </a:r>
            <a:endParaRPr/>
          </a:p>
        </p:txBody>
      </p:sp>
      <p:pic>
        <p:nvPicPr>
          <p:cNvPr id="336" name="Google Shape;336;p48"/>
          <p:cNvPicPr preferRelativeResize="0"/>
          <p:nvPr/>
        </p:nvPicPr>
        <p:blipFill>
          <a:blip r:embed="rId3">
            <a:alphaModFix/>
          </a:blip>
          <a:stretch>
            <a:fillRect/>
          </a:stretch>
        </p:blipFill>
        <p:spPr>
          <a:xfrm>
            <a:off x="4114800" y="2712425"/>
            <a:ext cx="4358826" cy="22339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Un buen orador es un actor</a:t>
            </a:r>
            <a:endParaRPr/>
          </a:p>
        </p:txBody>
      </p:sp>
      <p:sp>
        <p:nvSpPr>
          <p:cNvPr id="342" name="Google Shape;342;p49"/>
          <p:cNvSpPr txBox="1"/>
          <p:nvPr>
            <p:ph idx="1" type="body"/>
          </p:nvPr>
        </p:nvSpPr>
        <p:spPr>
          <a:xfrm>
            <a:off x="311700" y="1266325"/>
            <a:ext cx="5406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Debemos tener siempre en mente lo que queremos contar adaptándolo al momento, con naturalidad.</a:t>
            </a:r>
            <a:endParaRPr/>
          </a:p>
          <a:p>
            <a:pPr indent="0" lvl="0" marL="0" rtl="0" algn="l">
              <a:spcBef>
                <a:spcPts val="1600"/>
              </a:spcBef>
              <a:spcAft>
                <a:spcPts val="0"/>
              </a:spcAft>
              <a:buNone/>
            </a:pPr>
            <a:r>
              <a:rPr i="1" lang="es"/>
              <a:t>¿Cómo nace un buen actor?</a:t>
            </a:r>
            <a:endParaRPr i="1"/>
          </a:p>
          <a:p>
            <a:pPr indent="0" lvl="0" marL="0" rtl="0" algn="l">
              <a:spcBef>
                <a:spcPts val="1600"/>
              </a:spcBef>
              <a:spcAft>
                <a:spcPts val="1600"/>
              </a:spcAft>
              <a:buNone/>
            </a:pPr>
            <a:r>
              <a:rPr b="1" lang="es"/>
              <a:t>Ensayando</a:t>
            </a:r>
            <a:endParaRPr b="1"/>
          </a:p>
        </p:txBody>
      </p:sp>
      <p:pic>
        <p:nvPicPr>
          <p:cNvPr id="343" name="Google Shape;343;p49"/>
          <p:cNvPicPr preferRelativeResize="0"/>
          <p:nvPr/>
        </p:nvPicPr>
        <p:blipFill>
          <a:blip r:embed="rId3">
            <a:alphaModFix/>
          </a:blip>
          <a:stretch>
            <a:fillRect/>
          </a:stretch>
        </p:blipFill>
        <p:spPr>
          <a:xfrm>
            <a:off x="5718261" y="0"/>
            <a:ext cx="3425729" cy="51435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5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Prepárate</a:t>
            </a:r>
            <a:endParaRPr/>
          </a:p>
        </p:txBody>
      </p:sp>
      <p:sp>
        <p:nvSpPr>
          <p:cNvPr id="349" name="Google Shape;349;p50"/>
          <p:cNvSpPr txBox="1"/>
          <p:nvPr>
            <p:ph idx="1" type="body"/>
          </p:nvPr>
        </p:nvSpPr>
        <p:spPr>
          <a:xfrm>
            <a:off x="311700" y="1266325"/>
            <a:ext cx="58953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Lleva una copia de tu presentación</a:t>
            </a:r>
            <a:endParaRPr/>
          </a:p>
          <a:p>
            <a:pPr indent="0" lvl="0" marL="0" rtl="0" algn="l">
              <a:spcBef>
                <a:spcPts val="1600"/>
              </a:spcBef>
              <a:spcAft>
                <a:spcPts val="0"/>
              </a:spcAft>
              <a:buNone/>
            </a:pPr>
            <a:r>
              <a:rPr lang="es"/>
              <a:t>Comprueba el sitio de la presentación antes (si es posible): internet, sonido, ...</a:t>
            </a:r>
            <a:endParaRPr/>
          </a:p>
          <a:p>
            <a:pPr indent="0" lvl="0" marL="0" rtl="0" algn="l">
              <a:spcBef>
                <a:spcPts val="1600"/>
              </a:spcBef>
              <a:spcAft>
                <a:spcPts val="0"/>
              </a:spcAft>
              <a:buNone/>
            </a:pPr>
            <a:r>
              <a:rPr lang="es"/>
              <a:t>Graba una demo</a:t>
            </a:r>
            <a:endParaRPr/>
          </a:p>
          <a:p>
            <a:pPr indent="0" lvl="0" marL="0" rtl="0" algn="l">
              <a:spcBef>
                <a:spcPts val="1600"/>
              </a:spcBef>
              <a:spcAft>
                <a:spcPts val="0"/>
              </a:spcAft>
              <a:buNone/>
            </a:pPr>
            <a:r>
              <a:rPr lang="es"/>
              <a:t>Lleva una botella de agua</a:t>
            </a:r>
            <a:endParaRPr/>
          </a:p>
          <a:p>
            <a:pPr indent="0" lvl="0" marL="0" rtl="0" algn="l">
              <a:spcBef>
                <a:spcPts val="1600"/>
              </a:spcBef>
              <a:spcAft>
                <a:spcPts val="0"/>
              </a:spcAft>
              <a:buNone/>
            </a:pPr>
            <a:r>
              <a:rPr lang="es"/>
              <a:t>Quita fondos de PC “extravagantes” y/o notificaciones</a:t>
            </a:r>
            <a:endParaRPr/>
          </a:p>
          <a:p>
            <a:pPr indent="0" lvl="0" marL="0" rtl="0" algn="l">
              <a:spcBef>
                <a:spcPts val="1600"/>
              </a:spcBef>
              <a:spcAft>
                <a:spcPts val="1600"/>
              </a:spcAft>
              <a:buNone/>
            </a:pPr>
            <a:r>
              <a:rPr lang="es"/>
              <a:t>Si puedes, usa mando</a:t>
            </a:r>
            <a:endParaRPr/>
          </a:p>
        </p:txBody>
      </p:sp>
      <p:pic>
        <p:nvPicPr>
          <p:cNvPr id="350" name="Google Shape;350;p50"/>
          <p:cNvPicPr preferRelativeResize="0"/>
          <p:nvPr/>
        </p:nvPicPr>
        <p:blipFill>
          <a:blip r:embed="rId3">
            <a:alphaModFix/>
          </a:blip>
          <a:stretch>
            <a:fillRect/>
          </a:stretch>
        </p:blipFill>
        <p:spPr>
          <a:xfrm>
            <a:off x="6359400" y="1304825"/>
            <a:ext cx="2632200" cy="26322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p51"/>
          <p:cNvPicPr preferRelativeResize="0"/>
          <p:nvPr/>
        </p:nvPicPr>
        <p:blipFill>
          <a:blip r:embed="rId3">
            <a:alphaModFix/>
          </a:blip>
          <a:stretch>
            <a:fillRect/>
          </a:stretch>
        </p:blipFill>
        <p:spPr>
          <a:xfrm>
            <a:off x="2" y="624074"/>
            <a:ext cx="9144000" cy="3895353"/>
          </a:xfrm>
          <a:prstGeom prst="rect">
            <a:avLst/>
          </a:prstGeom>
          <a:noFill/>
          <a:ln>
            <a:noFill/>
          </a:ln>
        </p:spPr>
      </p:pic>
      <p:sp>
        <p:nvSpPr>
          <p:cNvPr id="356" name="Google Shape;356;p51"/>
          <p:cNvSpPr txBox="1"/>
          <p:nvPr>
            <p:ph idx="1" type="body"/>
          </p:nvPr>
        </p:nvSpPr>
        <p:spPr>
          <a:xfrm>
            <a:off x="311700" y="4230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¿Qué vamos a aprender?</a:t>
            </a:r>
            <a:endParaRPr/>
          </a:p>
        </p:txBody>
      </p:sp>
      <p:sp>
        <p:nvSpPr>
          <p:cNvPr id="88" name="Google Shape;88;p1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425450" lvl="0" marL="457200" rtl="0" algn="l">
              <a:spcBef>
                <a:spcPts val="0"/>
              </a:spcBef>
              <a:spcAft>
                <a:spcPts val="0"/>
              </a:spcAft>
              <a:buSzPts val="3100"/>
              <a:buAutoNum type="arabicPeriod"/>
            </a:pPr>
            <a:r>
              <a:rPr lang="es" sz="3100"/>
              <a:t>Preparación y contenido</a:t>
            </a:r>
            <a:endParaRPr sz="3100"/>
          </a:p>
          <a:p>
            <a:pPr indent="-425450" lvl="0" marL="457200" rtl="0" algn="l">
              <a:spcBef>
                <a:spcPts val="0"/>
              </a:spcBef>
              <a:spcAft>
                <a:spcPts val="0"/>
              </a:spcAft>
              <a:buSzPts val="3100"/>
              <a:buAutoNum type="arabicPeriod"/>
            </a:pPr>
            <a:r>
              <a:rPr lang="es" sz="3100"/>
              <a:t>Diapositivas</a:t>
            </a:r>
            <a:endParaRPr sz="3100"/>
          </a:p>
          <a:p>
            <a:pPr indent="-425450" lvl="0" marL="457200" rtl="0" algn="l">
              <a:spcBef>
                <a:spcPts val="0"/>
              </a:spcBef>
              <a:spcAft>
                <a:spcPts val="0"/>
              </a:spcAft>
              <a:buSzPts val="3100"/>
              <a:buAutoNum type="arabicPeriod"/>
            </a:pPr>
            <a:r>
              <a:rPr lang="es" sz="3100"/>
              <a:t>Hablar en público</a:t>
            </a:r>
            <a:endParaRPr sz="3100"/>
          </a:p>
          <a:p>
            <a:pPr indent="-425450" lvl="0" marL="457200" rtl="0" algn="l">
              <a:spcBef>
                <a:spcPts val="0"/>
              </a:spcBef>
              <a:spcAft>
                <a:spcPts val="0"/>
              </a:spcAft>
              <a:buSzPts val="3100"/>
              <a:buAutoNum type="arabicPeriod"/>
            </a:pPr>
            <a:r>
              <a:rPr lang="es" sz="3100"/>
              <a:t>Case Study</a:t>
            </a:r>
            <a:endParaRPr sz="3100"/>
          </a:p>
        </p:txBody>
      </p:sp>
      <p:pic>
        <p:nvPicPr>
          <p:cNvPr id="89" name="Google Shape;89;p16"/>
          <p:cNvPicPr preferRelativeResize="0"/>
          <p:nvPr/>
        </p:nvPicPr>
        <p:blipFill rotWithShape="1">
          <a:blip r:embed="rId3">
            <a:alphaModFix/>
          </a:blip>
          <a:srcRect b="0" l="18309" r="37645" t="0"/>
          <a:stretch/>
        </p:blipFill>
        <p:spPr>
          <a:xfrm>
            <a:off x="5745825" y="0"/>
            <a:ext cx="3398174" cy="51435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2"/>
          <p:cNvSpPr txBox="1"/>
          <p:nvPr>
            <p:ph idx="1" type="body"/>
          </p:nvPr>
        </p:nvSpPr>
        <p:spPr>
          <a:xfrm>
            <a:off x="311700" y="1266325"/>
            <a:ext cx="41613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El protagonista eres </a:t>
            </a:r>
            <a:r>
              <a:rPr b="1" lang="es"/>
              <a:t>tú</a:t>
            </a:r>
            <a:r>
              <a:rPr lang="es"/>
              <a:t>, no tus diapositivas. Ajusta la iluminación para que se te vea.</a:t>
            </a:r>
            <a:endParaRPr/>
          </a:p>
          <a:p>
            <a:pPr indent="0" lvl="0" marL="0" rtl="0" algn="l">
              <a:spcBef>
                <a:spcPts val="1600"/>
              </a:spcBef>
              <a:spcAft>
                <a:spcPts val="0"/>
              </a:spcAft>
              <a:buNone/>
            </a:pPr>
            <a:r>
              <a:rPr lang="es"/>
              <a:t>Preséntate y rompe el hielo.</a:t>
            </a:r>
            <a:endParaRPr/>
          </a:p>
          <a:p>
            <a:pPr indent="-342900" lvl="0" marL="457200" rtl="0" algn="l">
              <a:spcBef>
                <a:spcPts val="1600"/>
              </a:spcBef>
              <a:spcAft>
                <a:spcPts val="0"/>
              </a:spcAft>
              <a:buSzPts val="1800"/>
              <a:buChar char="●"/>
            </a:pPr>
            <a:r>
              <a:rPr lang="es"/>
              <a:t>Chiste</a:t>
            </a:r>
            <a:endParaRPr/>
          </a:p>
          <a:p>
            <a:pPr indent="-342900" lvl="0" marL="457200" rtl="0" algn="l">
              <a:spcBef>
                <a:spcPts val="0"/>
              </a:spcBef>
              <a:spcAft>
                <a:spcPts val="0"/>
              </a:spcAft>
              <a:buSzPts val="1800"/>
              <a:buChar char="●"/>
            </a:pPr>
            <a:r>
              <a:rPr lang="es"/>
              <a:t>Anécdota</a:t>
            </a:r>
            <a:endParaRPr/>
          </a:p>
          <a:p>
            <a:pPr indent="-342900" lvl="0" marL="457200" rtl="0" algn="l">
              <a:spcBef>
                <a:spcPts val="0"/>
              </a:spcBef>
              <a:spcAft>
                <a:spcPts val="0"/>
              </a:spcAft>
              <a:buSzPts val="1800"/>
              <a:buChar char="●"/>
            </a:pPr>
            <a:r>
              <a:rPr lang="es"/>
              <a:t>Comentario</a:t>
            </a:r>
            <a:endParaRPr/>
          </a:p>
          <a:p>
            <a:pPr indent="-342900" lvl="0" marL="457200" rtl="0" algn="l">
              <a:spcBef>
                <a:spcPts val="0"/>
              </a:spcBef>
              <a:spcAft>
                <a:spcPts val="0"/>
              </a:spcAft>
              <a:buSzPts val="1800"/>
              <a:buChar char="●"/>
            </a:pPr>
            <a:r>
              <a:rPr lang="es"/>
              <a:t>Frase gancho</a:t>
            </a:r>
            <a:endParaRPr/>
          </a:p>
          <a:p>
            <a:pPr indent="0" lvl="0" marL="0" rtl="0" algn="l">
              <a:spcBef>
                <a:spcPts val="1600"/>
              </a:spcBef>
              <a:spcAft>
                <a:spcPts val="0"/>
              </a:spcAft>
              <a:buNone/>
            </a:pPr>
            <a:r>
              <a:rPr lang="es"/>
              <a:t>Relacionado con la charla</a:t>
            </a:r>
            <a:endParaRPr/>
          </a:p>
          <a:p>
            <a:pPr indent="0" lvl="0" marL="0" rtl="0" algn="l">
              <a:spcBef>
                <a:spcPts val="1600"/>
              </a:spcBef>
              <a:spcAft>
                <a:spcPts val="1600"/>
              </a:spcAft>
              <a:buNone/>
            </a:pPr>
            <a:r>
              <a:t/>
            </a:r>
            <a:endParaRPr/>
          </a:p>
        </p:txBody>
      </p:sp>
      <p:sp>
        <p:nvSpPr>
          <p:cNvPr id="362" name="Google Shape;362;p5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Durante la presentación</a:t>
            </a:r>
            <a:endParaRPr/>
          </a:p>
        </p:txBody>
      </p:sp>
      <p:pic>
        <p:nvPicPr>
          <p:cNvPr id="363" name="Google Shape;363;p52"/>
          <p:cNvPicPr preferRelativeResize="0"/>
          <p:nvPr/>
        </p:nvPicPr>
        <p:blipFill>
          <a:blip r:embed="rId3">
            <a:alphaModFix/>
          </a:blip>
          <a:stretch>
            <a:fillRect/>
          </a:stretch>
        </p:blipFill>
        <p:spPr>
          <a:xfrm>
            <a:off x="5763825" y="0"/>
            <a:ext cx="3380175"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3"/>
          <p:cNvSpPr txBox="1"/>
          <p:nvPr>
            <p:ph type="title"/>
          </p:nvPr>
        </p:nvSpPr>
        <p:spPr>
          <a:xfrm>
            <a:off x="490250" y="526350"/>
            <a:ext cx="56136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¿Os habéis puesto nerviosos alguna vez al exponer en público?</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5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Comunicación no verbal</a:t>
            </a:r>
            <a:endParaRPr/>
          </a:p>
        </p:txBody>
      </p:sp>
      <p:sp>
        <p:nvSpPr>
          <p:cNvPr id="374" name="Google Shape;374;p54"/>
          <p:cNvSpPr txBox="1"/>
          <p:nvPr>
            <p:ph idx="1" type="body"/>
          </p:nvPr>
        </p:nvSpPr>
        <p:spPr>
          <a:xfrm>
            <a:off x="311700" y="1266325"/>
            <a:ext cx="4974600" cy="329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Mantén contacto visual el 60% del tiempo. Vete cambiando objetivos. (Valen columnas)</a:t>
            </a:r>
            <a:endParaRPr/>
          </a:p>
          <a:p>
            <a:pPr indent="0" lvl="0" marL="0" rtl="0" algn="l">
              <a:spcBef>
                <a:spcPts val="1600"/>
              </a:spcBef>
              <a:spcAft>
                <a:spcPts val="0"/>
              </a:spcAft>
              <a:buNone/>
            </a:pPr>
            <a:r>
              <a:rPr lang="es"/>
              <a:t>Muévete lentamente por el escenario.</a:t>
            </a:r>
            <a:endParaRPr/>
          </a:p>
          <a:p>
            <a:pPr indent="0" lvl="0" marL="0" rtl="0" algn="l">
              <a:spcBef>
                <a:spcPts val="1600"/>
              </a:spcBef>
              <a:spcAft>
                <a:spcPts val="0"/>
              </a:spcAft>
              <a:buNone/>
            </a:pPr>
            <a:r>
              <a:rPr lang="es"/>
              <a:t>Manos hacia delante, fuera de los bolsillos.</a:t>
            </a:r>
            <a:endParaRPr/>
          </a:p>
          <a:p>
            <a:pPr indent="0" lvl="0" marL="0" rtl="0" algn="l">
              <a:spcBef>
                <a:spcPts val="1600"/>
              </a:spcBef>
              <a:spcAft>
                <a:spcPts val="0"/>
              </a:spcAft>
              <a:buNone/>
            </a:pPr>
            <a:r>
              <a:rPr lang="es"/>
              <a:t>Mueve los brazos para acompañar momentos de énfasis</a:t>
            </a:r>
            <a:endParaRPr/>
          </a:p>
          <a:p>
            <a:pPr indent="0" lvl="0" marL="0" rtl="0" algn="l">
              <a:spcBef>
                <a:spcPts val="1600"/>
              </a:spcBef>
              <a:spcAft>
                <a:spcPts val="1600"/>
              </a:spcAft>
              <a:buNone/>
            </a:pPr>
            <a:r>
              <a:rPr lang="es"/>
              <a:t>Sujeta un bolígrafo en la mano si lo necesitas</a:t>
            </a:r>
            <a:endParaRPr/>
          </a:p>
        </p:txBody>
      </p:sp>
      <p:pic>
        <p:nvPicPr>
          <p:cNvPr id="375" name="Google Shape;375;p54"/>
          <p:cNvPicPr preferRelativeResize="0"/>
          <p:nvPr/>
        </p:nvPicPr>
        <p:blipFill>
          <a:blip r:embed="rId3">
            <a:alphaModFix/>
          </a:blip>
          <a:stretch>
            <a:fillRect/>
          </a:stretch>
        </p:blipFill>
        <p:spPr>
          <a:xfrm>
            <a:off x="5286363" y="0"/>
            <a:ext cx="3857625" cy="5143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Voz</a:t>
            </a:r>
            <a:endParaRPr/>
          </a:p>
        </p:txBody>
      </p:sp>
      <p:sp>
        <p:nvSpPr>
          <p:cNvPr id="381" name="Google Shape;381;p55"/>
          <p:cNvSpPr txBox="1"/>
          <p:nvPr>
            <p:ph idx="1" type="body"/>
          </p:nvPr>
        </p:nvSpPr>
        <p:spPr>
          <a:xfrm>
            <a:off x="311700" y="1266325"/>
            <a:ext cx="4387200" cy="351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El silencio no es malo, ¡úsalo a tu favor!</a:t>
            </a:r>
            <a:endParaRPr/>
          </a:p>
          <a:p>
            <a:pPr indent="0" lvl="0" marL="0" rtl="0" algn="l">
              <a:spcBef>
                <a:spcPts val="1600"/>
              </a:spcBef>
              <a:spcAft>
                <a:spcPts val="0"/>
              </a:spcAft>
              <a:buNone/>
            </a:pPr>
            <a:r>
              <a:rPr lang="es"/>
              <a:t>Si te quedas en blanco, silencio</a:t>
            </a:r>
            <a:endParaRPr/>
          </a:p>
          <a:p>
            <a:pPr indent="0" lvl="0" marL="0" rtl="0" algn="l">
              <a:spcBef>
                <a:spcPts val="1600"/>
              </a:spcBef>
              <a:spcAft>
                <a:spcPts val="0"/>
              </a:spcAft>
              <a:buNone/>
            </a:pPr>
            <a:r>
              <a:rPr lang="es"/>
              <a:t>Tono monótono es igual a presentación aburrida</a:t>
            </a:r>
            <a:endParaRPr/>
          </a:p>
          <a:p>
            <a:pPr indent="0" lvl="0" marL="0" rtl="0" algn="l">
              <a:spcBef>
                <a:spcPts val="1600"/>
              </a:spcBef>
              <a:spcAft>
                <a:spcPts val="0"/>
              </a:spcAft>
              <a:buNone/>
            </a:pPr>
            <a:r>
              <a:rPr lang="es"/>
              <a:t>Entona la palabra clave:</a:t>
            </a:r>
            <a:endParaRPr/>
          </a:p>
          <a:p>
            <a:pPr indent="0" lvl="0" marL="0" rtl="0" algn="l">
              <a:spcBef>
                <a:spcPts val="1600"/>
              </a:spcBef>
              <a:spcAft>
                <a:spcPts val="1600"/>
              </a:spcAft>
              <a:buNone/>
            </a:pPr>
            <a:r>
              <a:rPr lang="es"/>
              <a:t>	</a:t>
            </a:r>
            <a:r>
              <a:rPr i="1" lang="es"/>
              <a:t>Tenemos la solución a vuestros problemas con el cliente</a:t>
            </a:r>
            <a:endParaRPr i="1"/>
          </a:p>
        </p:txBody>
      </p:sp>
      <p:pic>
        <p:nvPicPr>
          <p:cNvPr id="382" name="Google Shape;382;p55"/>
          <p:cNvPicPr preferRelativeResize="0"/>
          <p:nvPr/>
        </p:nvPicPr>
        <p:blipFill>
          <a:blip r:embed="rId3">
            <a:alphaModFix/>
          </a:blip>
          <a:stretch>
            <a:fillRect/>
          </a:stretch>
        </p:blipFill>
        <p:spPr>
          <a:xfrm>
            <a:off x="4699000" y="0"/>
            <a:ext cx="4444999" cy="51434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5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¿Y si...</a:t>
            </a:r>
            <a:endParaRPr/>
          </a:p>
        </p:txBody>
      </p:sp>
      <p:sp>
        <p:nvSpPr>
          <p:cNvPr id="388" name="Google Shape;388;p5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...me equivoco? </a:t>
            </a:r>
            <a:r>
              <a:rPr i="1" lang="es"/>
              <a:t>Menos gente de la que crees se habrá dado cuenta del error</a:t>
            </a:r>
            <a:endParaRPr i="1"/>
          </a:p>
          <a:p>
            <a:pPr indent="0" lvl="0" marL="0" rtl="0" algn="l">
              <a:spcBef>
                <a:spcPts val="1600"/>
              </a:spcBef>
              <a:spcAft>
                <a:spcPts val="0"/>
              </a:spcAft>
              <a:buNone/>
            </a:pPr>
            <a:r>
              <a:rPr lang="es"/>
              <a:t>...me preguntan y no sé responder? </a:t>
            </a:r>
            <a:r>
              <a:rPr i="1" lang="es"/>
              <a:t>Sé sincero, di “no sé”.</a:t>
            </a:r>
            <a:endParaRPr i="1"/>
          </a:p>
          <a:p>
            <a:pPr indent="0" lvl="0" marL="0" rtl="0" algn="l">
              <a:spcBef>
                <a:spcPts val="1600"/>
              </a:spcBef>
              <a:spcAft>
                <a:spcPts val="1600"/>
              </a:spcAft>
              <a:buNone/>
            </a:pPr>
            <a:r>
              <a:rPr lang="es"/>
              <a:t>...la audiencia se aburre? </a:t>
            </a:r>
            <a:r>
              <a:rPr i="1" lang="es"/>
              <a:t>Involúcrales, hazles preguntas, escucha comentarios, ...</a:t>
            </a:r>
            <a:endParaRPr i="1"/>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5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Métodos expositivos</a:t>
            </a:r>
            <a:endParaRPr/>
          </a:p>
        </p:txBody>
      </p:sp>
      <p:sp>
        <p:nvSpPr>
          <p:cNvPr id="394" name="Google Shape;394;p57"/>
          <p:cNvSpPr txBox="1"/>
          <p:nvPr>
            <p:ph idx="1" type="body"/>
          </p:nvPr>
        </p:nvSpPr>
        <p:spPr>
          <a:xfrm>
            <a:off x="311700" y="1098050"/>
            <a:ext cx="3794400" cy="389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t>Pecha Kucha</a:t>
            </a:r>
            <a:endParaRPr b="1"/>
          </a:p>
          <a:p>
            <a:pPr indent="0" lvl="0" marL="0" rtl="0" algn="l">
              <a:spcBef>
                <a:spcPts val="1600"/>
              </a:spcBef>
              <a:spcAft>
                <a:spcPts val="0"/>
              </a:spcAft>
              <a:buNone/>
            </a:pPr>
            <a:r>
              <a:rPr lang="es"/>
              <a:t>20 diapositivas en 20 segundos. Avance automático.</a:t>
            </a:r>
            <a:endParaRPr/>
          </a:p>
          <a:p>
            <a:pPr indent="0" lvl="0" marL="0" rtl="0" algn="l">
              <a:spcBef>
                <a:spcPts val="1600"/>
              </a:spcBef>
              <a:spcAft>
                <a:spcPts val="0"/>
              </a:spcAft>
              <a:buNone/>
            </a:pPr>
            <a:r>
              <a:rPr b="1" lang="es"/>
              <a:t>Ignite</a:t>
            </a:r>
            <a:endParaRPr b="1"/>
          </a:p>
          <a:p>
            <a:pPr indent="0" lvl="0" marL="0" rtl="0" algn="l">
              <a:spcBef>
                <a:spcPts val="1600"/>
              </a:spcBef>
              <a:spcAft>
                <a:spcPts val="0"/>
              </a:spcAft>
              <a:buNone/>
            </a:pPr>
            <a:r>
              <a:rPr lang="es"/>
              <a:t>20 diapositivas en 15 segundos. Avance automático</a:t>
            </a:r>
            <a:endParaRPr/>
          </a:p>
          <a:p>
            <a:pPr indent="0" lvl="0" marL="0" rtl="0" algn="l">
              <a:spcBef>
                <a:spcPts val="1600"/>
              </a:spcBef>
              <a:spcAft>
                <a:spcPts val="0"/>
              </a:spcAft>
              <a:buNone/>
            </a:pPr>
            <a:r>
              <a:rPr b="1" lang="es"/>
              <a:t>10-20-30</a:t>
            </a:r>
            <a:endParaRPr b="1"/>
          </a:p>
          <a:p>
            <a:pPr indent="0" lvl="0" marL="0" rtl="0" algn="l">
              <a:spcBef>
                <a:spcPts val="1600"/>
              </a:spcBef>
              <a:spcAft>
                <a:spcPts val="1600"/>
              </a:spcAft>
              <a:buNone/>
            </a:pPr>
            <a:r>
              <a:rPr lang="es"/>
              <a:t>10 diapositivas, 20 minutos, fuente tamaño mínimo 30</a:t>
            </a:r>
            <a:endParaRPr/>
          </a:p>
        </p:txBody>
      </p:sp>
      <p:pic>
        <p:nvPicPr>
          <p:cNvPr id="395" name="Google Shape;395;p57"/>
          <p:cNvPicPr preferRelativeResize="0"/>
          <p:nvPr/>
        </p:nvPicPr>
        <p:blipFill>
          <a:blip r:embed="rId3">
            <a:alphaModFix/>
          </a:blip>
          <a:stretch>
            <a:fillRect/>
          </a:stretch>
        </p:blipFill>
        <p:spPr>
          <a:xfrm>
            <a:off x="4105969" y="0"/>
            <a:ext cx="5338562" cy="514349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58"/>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a:t>Case Study</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5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¿Listo?</a:t>
            </a:r>
            <a:endParaRPr/>
          </a:p>
        </p:txBody>
      </p:sp>
      <p:sp>
        <p:nvSpPr>
          <p:cNvPr id="406" name="Google Shape;406;p5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La hora que nos queda vamos a practicar a hacer una presentación.</a:t>
            </a:r>
            <a:endParaRPr/>
          </a:p>
          <a:p>
            <a:pPr indent="0" lvl="0" marL="0" rtl="0" algn="l">
              <a:spcBef>
                <a:spcPts val="1600"/>
              </a:spcBef>
              <a:spcAft>
                <a:spcPts val="0"/>
              </a:spcAft>
              <a:buNone/>
            </a:pPr>
            <a:r>
              <a:rPr lang="es"/>
              <a:t>Tema libre, sed creativos.</a:t>
            </a:r>
            <a:endParaRPr/>
          </a:p>
          <a:p>
            <a:pPr indent="0" lvl="0" marL="0" rtl="0" algn="l">
              <a:spcBef>
                <a:spcPts val="1600"/>
              </a:spcBef>
              <a:spcAft>
                <a:spcPts val="0"/>
              </a:spcAft>
              <a:buNone/>
            </a:pPr>
            <a:r>
              <a:rPr lang="es"/>
              <a:t>Intentad seguir todos los pasos descritos. Formular mensaje, mapa mental, storyboard, …</a:t>
            </a:r>
            <a:endParaRPr/>
          </a:p>
          <a:p>
            <a:pPr indent="0" lvl="0" marL="0" rtl="0" algn="l">
              <a:spcBef>
                <a:spcPts val="1600"/>
              </a:spcBef>
              <a:spcAft>
                <a:spcPts val="0"/>
              </a:spcAft>
              <a:buNone/>
            </a:pPr>
            <a:r>
              <a:rPr lang="es"/>
              <a:t>La expondréis en público y entre todos haremos una crítica constructiva.</a:t>
            </a:r>
            <a:endParaRPr/>
          </a:p>
          <a:p>
            <a:pPr indent="0" lvl="0" marL="0" rtl="0" algn="l">
              <a:spcBef>
                <a:spcPts val="1600"/>
              </a:spcBef>
              <a:spcAft>
                <a:spcPts val="1600"/>
              </a:spcAft>
              <a:buNone/>
            </a:pPr>
            <a:r>
              <a:rPr lang="es"/>
              <a:t>Tenéis 3 minutos para exponer cada uno.</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6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Principios de influencia de Cialdini</a:t>
            </a:r>
            <a:endParaRPr/>
          </a:p>
        </p:txBody>
      </p:sp>
      <p:sp>
        <p:nvSpPr>
          <p:cNvPr id="412" name="Google Shape;412;p60"/>
          <p:cNvSpPr txBox="1"/>
          <p:nvPr>
            <p:ph idx="1" type="body"/>
          </p:nvPr>
        </p:nvSpPr>
        <p:spPr>
          <a:xfrm>
            <a:off x="311700" y="1266325"/>
            <a:ext cx="5594700" cy="3302700"/>
          </a:xfrm>
          <a:prstGeom prst="rect">
            <a:avLst/>
          </a:prstGeom>
        </p:spPr>
        <p:txBody>
          <a:bodyPr anchorCtr="0" anchor="t" bIns="91425" lIns="91425" spcFirstLastPara="1" rIns="91425" wrap="square" tIns="91425">
            <a:noAutofit/>
          </a:bodyPr>
          <a:lstStyle/>
          <a:p>
            <a:pPr indent="-393700" lvl="0" marL="457200" rtl="0" algn="l">
              <a:spcBef>
                <a:spcPts val="0"/>
              </a:spcBef>
              <a:spcAft>
                <a:spcPts val="0"/>
              </a:spcAft>
              <a:buSzPts val="2600"/>
              <a:buChar char="●"/>
            </a:pPr>
            <a:r>
              <a:rPr lang="es" sz="2600"/>
              <a:t>Reciprocidad</a:t>
            </a:r>
            <a:endParaRPr sz="2600"/>
          </a:p>
          <a:p>
            <a:pPr indent="-393700" lvl="0" marL="457200" rtl="0" algn="l">
              <a:spcBef>
                <a:spcPts val="0"/>
              </a:spcBef>
              <a:spcAft>
                <a:spcPts val="0"/>
              </a:spcAft>
              <a:buSzPts val="2600"/>
              <a:buChar char="●"/>
            </a:pPr>
            <a:r>
              <a:rPr lang="es" sz="2600"/>
              <a:t>Coherencia</a:t>
            </a:r>
            <a:endParaRPr sz="2600"/>
          </a:p>
          <a:p>
            <a:pPr indent="-393700" lvl="0" marL="457200" rtl="0" algn="l">
              <a:spcBef>
                <a:spcPts val="0"/>
              </a:spcBef>
              <a:spcAft>
                <a:spcPts val="0"/>
              </a:spcAft>
              <a:buSzPts val="2600"/>
              <a:buChar char="●"/>
            </a:pPr>
            <a:r>
              <a:rPr lang="es" sz="2600"/>
              <a:t>Escasez</a:t>
            </a:r>
            <a:endParaRPr sz="2600"/>
          </a:p>
          <a:p>
            <a:pPr indent="-393700" lvl="0" marL="457200" rtl="0" algn="l">
              <a:spcBef>
                <a:spcPts val="0"/>
              </a:spcBef>
              <a:spcAft>
                <a:spcPts val="0"/>
              </a:spcAft>
              <a:buSzPts val="2600"/>
              <a:buChar char="●"/>
            </a:pPr>
            <a:r>
              <a:rPr lang="es" sz="2600"/>
              <a:t>Aprobación social</a:t>
            </a:r>
            <a:endParaRPr sz="2600"/>
          </a:p>
          <a:p>
            <a:pPr indent="-393700" lvl="0" marL="457200" rtl="0" algn="l">
              <a:spcBef>
                <a:spcPts val="0"/>
              </a:spcBef>
              <a:spcAft>
                <a:spcPts val="0"/>
              </a:spcAft>
              <a:buSzPts val="2600"/>
              <a:buChar char="●"/>
            </a:pPr>
            <a:r>
              <a:rPr lang="es" sz="2600"/>
              <a:t>Autoridad</a:t>
            </a:r>
            <a:endParaRPr sz="2600"/>
          </a:p>
          <a:p>
            <a:pPr indent="-393700" lvl="0" marL="457200" rtl="0" algn="l">
              <a:spcBef>
                <a:spcPts val="0"/>
              </a:spcBef>
              <a:spcAft>
                <a:spcPts val="0"/>
              </a:spcAft>
              <a:buSzPts val="2600"/>
              <a:buChar char="●"/>
            </a:pPr>
            <a:r>
              <a:rPr lang="es" sz="2600"/>
              <a:t>Simpatía</a:t>
            </a:r>
            <a:endParaRPr sz="2600"/>
          </a:p>
        </p:txBody>
      </p:sp>
      <p:pic>
        <p:nvPicPr>
          <p:cNvPr id="413" name="Google Shape;413;p60"/>
          <p:cNvPicPr preferRelativeResize="0"/>
          <p:nvPr/>
        </p:nvPicPr>
        <p:blipFill>
          <a:blip r:embed="rId3">
            <a:alphaModFix/>
          </a:blip>
          <a:stretch>
            <a:fillRect/>
          </a:stretch>
        </p:blipFill>
        <p:spPr>
          <a:xfrm>
            <a:off x="5906349" y="1266325"/>
            <a:ext cx="2925950" cy="36173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6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Principios de influencia de Cialdini</a:t>
            </a:r>
            <a:endParaRPr/>
          </a:p>
          <a:p>
            <a:pPr indent="0" lvl="0" marL="0" rtl="0" algn="l">
              <a:spcBef>
                <a:spcPts val="0"/>
              </a:spcBef>
              <a:spcAft>
                <a:spcPts val="0"/>
              </a:spcAft>
              <a:buNone/>
            </a:pPr>
            <a:r>
              <a:t/>
            </a:r>
            <a:endParaRPr/>
          </a:p>
        </p:txBody>
      </p:sp>
      <p:sp>
        <p:nvSpPr>
          <p:cNvPr id="419" name="Google Shape;419;p61"/>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t>Reciprocidad</a:t>
            </a:r>
            <a:endParaRPr b="1"/>
          </a:p>
          <a:p>
            <a:pPr indent="0" lvl="0" marL="0" rtl="0" algn="l">
              <a:spcBef>
                <a:spcPts val="1600"/>
              </a:spcBef>
              <a:spcAft>
                <a:spcPts val="0"/>
              </a:spcAft>
              <a:buNone/>
            </a:pPr>
            <a:r>
              <a:rPr lang="es"/>
              <a:t>Hacer ver que le estás haciendo un favor a la audiencia</a:t>
            </a:r>
            <a:endParaRPr/>
          </a:p>
          <a:p>
            <a:pPr indent="0" lvl="0" marL="0" rtl="0" algn="l">
              <a:spcBef>
                <a:spcPts val="1600"/>
              </a:spcBef>
              <a:spcAft>
                <a:spcPts val="0"/>
              </a:spcAft>
              <a:buNone/>
            </a:pPr>
            <a:r>
              <a:rPr i="1" lang="es"/>
              <a:t>Exigir un precio muy alto para luego bajarlo intencionadamente</a:t>
            </a:r>
            <a:endParaRPr i="1"/>
          </a:p>
          <a:p>
            <a:pPr indent="0" lvl="0" marL="0" rtl="0" algn="l">
              <a:spcBef>
                <a:spcPts val="1600"/>
              </a:spcBef>
              <a:spcAft>
                <a:spcPts val="0"/>
              </a:spcAft>
              <a:buNone/>
            </a:pPr>
            <a:r>
              <a:rPr i="1" lang="es"/>
              <a:t>Ofrecer un obsequio</a:t>
            </a:r>
            <a:endParaRPr i="1"/>
          </a:p>
          <a:p>
            <a:pPr indent="0" lvl="0" marL="0" rtl="0" algn="l">
              <a:spcBef>
                <a:spcPts val="1600"/>
              </a:spcBef>
              <a:spcAft>
                <a:spcPts val="1600"/>
              </a:spcAft>
              <a:buNone/>
            </a:pPr>
            <a:r>
              <a:rPr i="1" lang="es"/>
              <a:t>Vínculos emocionales</a:t>
            </a:r>
            <a:endParaRPr i="1"/>
          </a:p>
        </p:txBody>
      </p:sp>
      <p:sp>
        <p:nvSpPr>
          <p:cNvPr id="420" name="Google Shape;420;p61"/>
          <p:cNvSpPr txBox="1"/>
          <p:nvPr>
            <p:ph idx="2" type="body"/>
          </p:nvPr>
        </p:nvSpPr>
        <p:spPr>
          <a:xfrm>
            <a:off x="4832400" y="1266175"/>
            <a:ext cx="3999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t>Coherencia</a:t>
            </a:r>
            <a:endParaRPr b="1"/>
          </a:p>
          <a:p>
            <a:pPr indent="0" lvl="0" marL="0" rtl="0" algn="l">
              <a:spcBef>
                <a:spcPts val="1600"/>
              </a:spcBef>
              <a:spcAft>
                <a:spcPts val="0"/>
              </a:spcAft>
              <a:buNone/>
            </a:pPr>
            <a:r>
              <a:rPr lang="es"/>
              <a:t>La gente no está dispuesta a contradecirse una vez se ha afirmado en algo.</a:t>
            </a:r>
            <a:endParaRPr/>
          </a:p>
          <a:p>
            <a:pPr indent="0" lvl="0" marL="0" rtl="0" algn="l">
              <a:spcBef>
                <a:spcPts val="1600"/>
              </a:spcBef>
              <a:spcAft>
                <a:spcPts val="1600"/>
              </a:spcAft>
              <a:buNone/>
            </a:pPr>
            <a:r>
              <a:rPr i="1" lang="es"/>
              <a:t>En la situación N la solución obvia es X, en la situación M la solución obvia es X, ahora en la situación P, parece probable que X sea la solución.</a:t>
            </a:r>
            <a:endParaRPr sz="1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Lo primero, antes de empezar a preparar nada...</a:t>
            </a:r>
            <a:endParaRPr/>
          </a:p>
        </p:txBody>
      </p:sp>
      <p:sp>
        <p:nvSpPr>
          <p:cNvPr id="95" name="Google Shape;95;p17"/>
          <p:cNvSpPr txBox="1"/>
          <p:nvPr>
            <p:ph idx="1" type="body"/>
          </p:nvPr>
        </p:nvSpPr>
        <p:spPr>
          <a:xfrm>
            <a:off x="311700" y="1266325"/>
            <a:ext cx="57954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100"/>
              <a:t>Debemos asegurarnos de entender realmente el tema del que vamos a tratar.</a:t>
            </a:r>
            <a:endParaRPr sz="2100"/>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96" name="Google Shape;96;p17"/>
          <p:cNvSpPr/>
          <p:nvPr/>
        </p:nvSpPr>
        <p:spPr>
          <a:xfrm>
            <a:off x="839725" y="2670000"/>
            <a:ext cx="4854900" cy="1641300"/>
          </a:xfrm>
          <a:prstGeom prst="round1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i="1" lang="es" sz="2000">
                <a:latin typeface="Open Sans"/>
                <a:ea typeface="Open Sans"/>
                <a:cs typeface="Open Sans"/>
                <a:sym typeface="Open Sans"/>
              </a:rPr>
              <a:t>Solo puedes hablar de aquello de lo que entiendes, de lo contrario, vas a estar mintiendo y el público te va a pillar.</a:t>
            </a:r>
            <a:endParaRPr i="1" sz="2000">
              <a:latin typeface="Open Sans"/>
              <a:ea typeface="Open Sans"/>
              <a:cs typeface="Open Sans"/>
              <a:sym typeface="Open Sans"/>
            </a:endParaRPr>
          </a:p>
        </p:txBody>
      </p:sp>
      <p:pic>
        <p:nvPicPr>
          <p:cNvPr id="97" name="Google Shape;97;p17"/>
          <p:cNvPicPr preferRelativeResize="0"/>
          <p:nvPr/>
        </p:nvPicPr>
        <p:blipFill>
          <a:blip r:embed="rId3">
            <a:alphaModFix/>
          </a:blip>
          <a:stretch>
            <a:fillRect/>
          </a:stretch>
        </p:blipFill>
        <p:spPr>
          <a:xfrm>
            <a:off x="6235375" y="1029650"/>
            <a:ext cx="2908625" cy="411385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6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Principios de influencia de Cialdini 2</a:t>
            </a:r>
            <a:endParaRPr/>
          </a:p>
          <a:p>
            <a:pPr indent="0" lvl="0" marL="0" rtl="0" algn="l">
              <a:spcBef>
                <a:spcPts val="0"/>
              </a:spcBef>
              <a:spcAft>
                <a:spcPts val="0"/>
              </a:spcAft>
              <a:buNone/>
            </a:pPr>
            <a:r>
              <a:t/>
            </a:r>
            <a:endParaRPr/>
          </a:p>
        </p:txBody>
      </p:sp>
      <p:sp>
        <p:nvSpPr>
          <p:cNvPr id="426" name="Google Shape;426;p62"/>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t>Escasez</a:t>
            </a:r>
            <a:endParaRPr b="1"/>
          </a:p>
          <a:p>
            <a:pPr indent="0" lvl="0" marL="0" rtl="0" algn="l">
              <a:spcBef>
                <a:spcPts val="1600"/>
              </a:spcBef>
              <a:spcAft>
                <a:spcPts val="0"/>
              </a:spcAft>
              <a:buNone/>
            </a:pPr>
            <a:r>
              <a:rPr lang="es"/>
              <a:t>Si algo es escaso, es más valioso.</a:t>
            </a:r>
            <a:endParaRPr/>
          </a:p>
          <a:p>
            <a:pPr indent="0" lvl="0" marL="0" rtl="0" algn="l">
              <a:spcBef>
                <a:spcPts val="1600"/>
              </a:spcBef>
              <a:spcAft>
                <a:spcPts val="0"/>
              </a:spcAft>
              <a:buNone/>
            </a:pPr>
            <a:r>
              <a:rPr i="1" lang="es"/>
              <a:t>Poner una fecha límite para aceptar una oferta.</a:t>
            </a:r>
            <a:endParaRPr i="1"/>
          </a:p>
          <a:p>
            <a:pPr indent="0" lvl="0" marL="0" rtl="0" algn="l">
              <a:spcBef>
                <a:spcPts val="1600"/>
              </a:spcBef>
              <a:spcAft>
                <a:spcPts val="1600"/>
              </a:spcAft>
              <a:buNone/>
            </a:pPr>
            <a:r>
              <a:rPr i="1" lang="es"/>
              <a:t>Volver un producto elitista de forma artificial</a:t>
            </a:r>
            <a:endParaRPr i="1"/>
          </a:p>
        </p:txBody>
      </p:sp>
      <p:sp>
        <p:nvSpPr>
          <p:cNvPr id="427" name="Google Shape;427;p62"/>
          <p:cNvSpPr txBox="1"/>
          <p:nvPr>
            <p:ph idx="2" type="body"/>
          </p:nvPr>
        </p:nvSpPr>
        <p:spPr>
          <a:xfrm>
            <a:off x="4832400" y="1266175"/>
            <a:ext cx="3999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t>Aprobación social</a:t>
            </a:r>
            <a:endParaRPr b="1"/>
          </a:p>
          <a:p>
            <a:pPr indent="0" lvl="0" marL="0" rtl="0" algn="l">
              <a:spcBef>
                <a:spcPts val="1600"/>
              </a:spcBef>
              <a:spcAft>
                <a:spcPts val="0"/>
              </a:spcAft>
              <a:buNone/>
            </a:pPr>
            <a:r>
              <a:rPr lang="es"/>
              <a:t>No solemos llevarle la contraria a una mayoría de gente.</a:t>
            </a:r>
            <a:endParaRPr/>
          </a:p>
          <a:p>
            <a:pPr indent="0" lvl="0" marL="0" rtl="0" algn="l">
              <a:spcBef>
                <a:spcPts val="1600"/>
              </a:spcBef>
              <a:spcAft>
                <a:spcPts val="0"/>
              </a:spcAft>
              <a:buNone/>
            </a:pPr>
            <a:r>
              <a:rPr i="1" lang="es"/>
              <a:t>Todos opinan que X es el asesino. Yo tengo mis dudas pero si solo tengo dudas yo, seguramente esté equivocado yo.</a:t>
            </a:r>
            <a:endParaRPr i="1"/>
          </a:p>
          <a:p>
            <a:pPr indent="0" lvl="0" marL="0" rtl="0" algn="l">
              <a:spcBef>
                <a:spcPts val="1600"/>
              </a:spcBef>
              <a:spcAft>
                <a:spcPts val="1600"/>
              </a:spcAft>
              <a:buNone/>
            </a:pPr>
            <a:r>
              <a:t/>
            </a:r>
            <a:endParaRPr b="1"/>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6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Principios de influencia de Cialdini 2</a:t>
            </a:r>
            <a:endParaRPr/>
          </a:p>
          <a:p>
            <a:pPr indent="0" lvl="0" marL="0" rtl="0" algn="l">
              <a:spcBef>
                <a:spcPts val="0"/>
              </a:spcBef>
              <a:spcAft>
                <a:spcPts val="0"/>
              </a:spcAft>
              <a:buNone/>
            </a:pPr>
            <a:r>
              <a:t/>
            </a:r>
            <a:endParaRPr/>
          </a:p>
        </p:txBody>
      </p:sp>
      <p:sp>
        <p:nvSpPr>
          <p:cNvPr id="433" name="Google Shape;433;p63"/>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t>Autoridad</a:t>
            </a:r>
            <a:endParaRPr b="1"/>
          </a:p>
          <a:p>
            <a:pPr indent="0" lvl="0" marL="0" rtl="0" algn="l">
              <a:spcBef>
                <a:spcPts val="1600"/>
              </a:spcBef>
              <a:spcAft>
                <a:spcPts val="0"/>
              </a:spcAft>
              <a:buNone/>
            </a:pPr>
            <a:r>
              <a:rPr lang="es"/>
              <a:t>Solemos hacer caso a alguien que consideremos un experto en la materia.</a:t>
            </a:r>
            <a:endParaRPr/>
          </a:p>
          <a:p>
            <a:pPr indent="0" lvl="0" marL="0" rtl="0" algn="l">
              <a:spcBef>
                <a:spcPts val="1600"/>
              </a:spcBef>
              <a:spcAft>
                <a:spcPts val="1600"/>
              </a:spcAft>
              <a:buNone/>
            </a:pPr>
            <a:r>
              <a:rPr i="1" lang="es"/>
              <a:t>No me gustan los libros clásicos, pero muchos escritores que admiro dicen que son muy buenos, les daré otra oportunidad.</a:t>
            </a:r>
            <a:endParaRPr i="1"/>
          </a:p>
        </p:txBody>
      </p:sp>
      <p:sp>
        <p:nvSpPr>
          <p:cNvPr id="434" name="Google Shape;434;p63"/>
          <p:cNvSpPr txBox="1"/>
          <p:nvPr>
            <p:ph idx="2" type="body"/>
          </p:nvPr>
        </p:nvSpPr>
        <p:spPr>
          <a:xfrm>
            <a:off x="4832400" y="1266175"/>
            <a:ext cx="3999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t>Simpatía</a:t>
            </a:r>
            <a:endParaRPr b="1"/>
          </a:p>
          <a:p>
            <a:pPr indent="0" lvl="0" marL="0" rtl="0" algn="l">
              <a:spcBef>
                <a:spcPts val="1600"/>
              </a:spcBef>
              <a:spcAft>
                <a:spcPts val="0"/>
              </a:spcAft>
              <a:buNone/>
            </a:pPr>
            <a:r>
              <a:rPr lang="es"/>
              <a:t>Nos dejamos influenciar más por aquello que nos resulta familiar o nos resulte atractivo.</a:t>
            </a:r>
            <a:endParaRPr/>
          </a:p>
          <a:p>
            <a:pPr indent="0" lvl="0" marL="0" rtl="0" algn="l">
              <a:spcBef>
                <a:spcPts val="1600"/>
              </a:spcBef>
              <a:spcAft>
                <a:spcPts val="1600"/>
              </a:spcAft>
              <a:buNone/>
            </a:pPr>
            <a:r>
              <a:rPr i="1" lang="es"/>
              <a:t>Hablar con el Sr. X es como hablar con alguien del medievo, en cambio con la Sra. Y puedo hablar como si fuese mi amiga de toda la vida.</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8"/>
          <p:cNvSpPr txBox="1"/>
          <p:nvPr>
            <p:ph type="title"/>
          </p:nvPr>
        </p:nvSpPr>
        <p:spPr>
          <a:xfrm>
            <a:off x="4073575" y="445025"/>
            <a:ext cx="47589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El mensaje</a:t>
            </a:r>
            <a:endParaRPr/>
          </a:p>
        </p:txBody>
      </p:sp>
      <p:sp>
        <p:nvSpPr>
          <p:cNvPr id="103" name="Google Shape;103;p18"/>
          <p:cNvSpPr txBox="1"/>
          <p:nvPr>
            <p:ph idx="1" type="body"/>
          </p:nvPr>
        </p:nvSpPr>
        <p:spPr>
          <a:xfrm>
            <a:off x="4073400" y="1266325"/>
            <a:ext cx="4758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s" sz="2700"/>
              <a:t>¿Qué es lo que la audiencia deberá llevarse a su casa?</a:t>
            </a:r>
            <a:endParaRPr i="1" sz="2700"/>
          </a:p>
          <a:p>
            <a:pPr indent="0" lvl="0" marL="0" rtl="0" algn="l">
              <a:spcBef>
                <a:spcPts val="1600"/>
              </a:spcBef>
              <a:spcAft>
                <a:spcPts val="1600"/>
              </a:spcAft>
              <a:buNone/>
            </a:pPr>
            <a:r>
              <a:t/>
            </a:r>
            <a:endParaRPr/>
          </a:p>
        </p:txBody>
      </p:sp>
      <p:pic>
        <p:nvPicPr>
          <p:cNvPr id="104" name="Google Shape;104;p18"/>
          <p:cNvPicPr preferRelativeResize="0"/>
          <p:nvPr/>
        </p:nvPicPr>
        <p:blipFill rotWithShape="1">
          <a:blip r:embed="rId3">
            <a:alphaModFix/>
          </a:blip>
          <a:srcRect b="0" l="22841" r="23702" t="10338"/>
          <a:stretch/>
        </p:blipFill>
        <p:spPr>
          <a:xfrm>
            <a:off x="0" y="0"/>
            <a:ext cx="4073574" cy="5143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Elevator Pitch</a:t>
            </a:r>
            <a:endParaRPr/>
          </a:p>
        </p:txBody>
      </p:sp>
      <p:sp>
        <p:nvSpPr>
          <p:cNvPr id="110" name="Google Shape;110;p1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11" name="Google Shape;111;p19"/>
          <p:cNvPicPr preferRelativeResize="0"/>
          <p:nvPr/>
        </p:nvPicPr>
        <p:blipFill>
          <a:blip r:embed="rId3">
            <a:alphaModFix/>
          </a:blip>
          <a:stretch>
            <a:fillRect/>
          </a:stretch>
        </p:blipFill>
        <p:spPr>
          <a:xfrm>
            <a:off x="0" y="1202990"/>
            <a:ext cx="9144000" cy="324612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Mensaje eficaz = SUCCES(S)</a:t>
            </a:r>
            <a:endParaRPr/>
          </a:p>
        </p:txBody>
      </p:sp>
      <p:sp>
        <p:nvSpPr>
          <p:cNvPr id="117" name="Google Shape;117;p20"/>
          <p:cNvSpPr txBox="1"/>
          <p:nvPr>
            <p:ph idx="1" type="body"/>
          </p:nvPr>
        </p:nvSpPr>
        <p:spPr>
          <a:xfrm>
            <a:off x="311700" y="1266325"/>
            <a:ext cx="45453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400"/>
              <a:t>S - Simple</a:t>
            </a:r>
            <a:endParaRPr sz="2400"/>
          </a:p>
          <a:p>
            <a:pPr indent="0" lvl="0" marL="0" rtl="0" algn="l">
              <a:spcBef>
                <a:spcPts val="1600"/>
              </a:spcBef>
              <a:spcAft>
                <a:spcPts val="0"/>
              </a:spcAft>
              <a:buNone/>
            </a:pPr>
            <a:r>
              <a:rPr lang="es" sz="2400"/>
              <a:t>U - Unexpected</a:t>
            </a:r>
            <a:endParaRPr sz="2400"/>
          </a:p>
          <a:p>
            <a:pPr indent="0" lvl="0" marL="0" rtl="0" algn="l">
              <a:spcBef>
                <a:spcPts val="1600"/>
              </a:spcBef>
              <a:spcAft>
                <a:spcPts val="0"/>
              </a:spcAft>
              <a:buNone/>
            </a:pPr>
            <a:r>
              <a:rPr lang="es" sz="2400"/>
              <a:t>C - Concrete</a:t>
            </a:r>
            <a:endParaRPr sz="2400"/>
          </a:p>
          <a:p>
            <a:pPr indent="0" lvl="0" marL="0" rtl="0" algn="l">
              <a:spcBef>
                <a:spcPts val="1600"/>
              </a:spcBef>
              <a:spcAft>
                <a:spcPts val="0"/>
              </a:spcAft>
              <a:buNone/>
            </a:pPr>
            <a:r>
              <a:rPr lang="es" sz="2400"/>
              <a:t>C - Credible</a:t>
            </a:r>
            <a:endParaRPr sz="2400"/>
          </a:p>
          <a:p>
            <a:pPr indent="0" lvl="0" marL="0" rtl="0" algn="l">
              <a:spcBef>
                <a:spcPts val="1600"/>
              </a:spcBef>
              <a:spcAft>
                <a:spcPts val="0"/>
              </a:spcAft>
              <a:buNone/>
            </a:pPr>
            <a:r>
              <a:rPr lang="es" sz="2400"/>
              <a:t>E - Emotional</a:t>
            </a:r>
            <a:endParaRPr sz="2400"/>
          </a:p>
          <a:p>
            <a:pPr indent="0" lvl="0" marL="0" rtl="0" algn="l">
              <a:spcBef>
                <a:spcPts val="1600"/>
              </a:spcBef>
              <a:spcAft>
                <a:spcPts val="1600"/>
              </a:spcAft>
              <a:buNone/>
            </a:pPr>
            <a:r>
              <a:rPr lang="es" sz="2400"/>
              <a:t>S - Story</a:t>
            </a:r>
            <a:endParaRPr sz="2400"/>
          </a:p>
        </p:txBody>
      </p:sp>
      <p:pic>
        <p:nvPicPr>
          <p:cNvPr id="118" name="Google Shape;118;p20"/>
          <p:cNvPicPr preferRelativeResize="0"/>
          <p:nvPr/>
        </p:nvPicPr>
        <p:blipFill rotWithShape="1">
          <a:blip r:embed="rId3">
            <a:alphaModFix/>
          </a:blip>
          <a:srcRect b="0" l="0" r="0" t="23611"/>
          <a:stretch/>
        </p:blipFill>
        <p:spPr>
          <a:xfrm>
            <a:off x="4521725" y="1504075"/>
            <a:ext cx="6134100" cy="2633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La historia</a:t>
            </a:r>
            <a:endParaRPr/>
          </a:p>
        </p:txBody>
      </p:sp>
      <p:sp>
        <p:nvSpPr>
          <p:cNvPr id="124" name="Google Shape;124;p21"/>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25" name="Google Shape;125;p21"/>
          <p:cNvPicPr preferRelativeResize="0"/>
          <p:nvPr/>
        </p:nvPicPr>
        <p:blipFill>
          <a:blip r:embed="rId3">
            <a:alphaModFix/>
          </a:blip>
          <a:stretch>
            <a:fillRect/>
          </a:stretch>
        </p:blipFill>
        <p:spPr>
          <a:xfrm>
            <a:off x="0" y="-5"/>
            <a:ext cx="9144000" cy="514350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1000"/>
                                        <p:tgtEl>
                                          <p:spTgt spid="1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